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226" r:id="rId1"/>
  </p:sldMasterIdLst>
  <p:notesMasterIdLst>
    <p:notesMasterId r:id="rId27"/>
  </p:notesMasterIdLst>
  <p:handoutMasterIdLst>
    <p:handoutMasterId r:id="rId28"/>
  </p:handoutMasterIdLst>
  <p:sldIdLst>
    <p:sldId id="279" r:id="rId2"/>
    <p:sldId id="384" r:id="rId3"/>
    <p:sldId id="429" r:id="rId4"/>
    <p:sldId id="411" r:id="rId5"/>
    <p:sldId id="333" r:id="rId6"/>
    <p:sldId id="431" r:id="rId7"/>
    <p:sldId id="257" r:id="rId8"/>
    <p:sldId id="417" r:id="rId9"/>
    <p:sldId id="435" r:id="rId10"/>
    <p:sldId id="449" r:id="rId11"/>
    <p:sldId id="450" r:id="rId12"/>
    <p:sldId id="452" r:id="rId13"/>
    <p:sldId id="448" r:id="rId14"/>
    <p:sldId id="454" r:id="rId15"/>
    <p:sldId id="453" r:id="rId16"/>
    <p:sldId id="458" r:id="rId17"/>
    <p:sldId id="440" r:id="rId18"/>
    <p:sldId id="456" r:id="rId19"/>
    <p:sldId id="442" r:id="rId20"/>
    <p:sldId id="457" r:id="rId21"/>
    <p:sldId id="304" r:id="rId22"/>
    <p:sldId id="427" r:id="rId23"/>
    <p:sldId id="443" r:id="rId24"/>
    <p:sldId id="428" r:id="rId25"/>
    <p:sldId id="276" r:id="rId26"/>
  </p:sldIdLst>
  <p:sldSz cx="9144000" cy="6858000" type="screen4x3"/>
  <p:notesSz cx="6858000" cy="9947275"/>
  <p:defaultTextStyle>
    <a:defPPr>
      <a:defRPr lang="en-US"/>
    </a:defPPr>
    <a:lvl1pPr algn="l" rtl="0" fontAlgn="base">
      <a:spcBef>
        <a:spcPct val="0"/>
      </a:spcBef>
      <a:spcAft>
        <a:spcPct val="0"/>
      </a:spcAft>
      <a:defRPr sz="2800" b="1" kern="1200">
        <a:solidFill>
          <a:schemeClr val="bg1"/>
        </a:solidFill>
        <a:latin typeface="Times New Roman" pitchFamily="18" charset="0"/>
        <a:ea typeface="+mn-ea"/>
        <a:cs typeface="Arial" charset="0"/>
      </a:defRPr>
    </a:lvl1pPr>
    <a:lvl2pPr marL="457200" algn="l" rtl="0" fontAlgn="base">
      <a:spcBef>
        <a:spcPct val="0"/>
      </a:spcBef>
      <a:spcAft>
        <a:spcPct val="0"/>
      </a:spcAft>
      <a:defRPr sz="2800" b="1" kern="1200">
        <a:solidFill>
          <a:schemeClr val="bg1"/>
        </a:solidFill>
        <a:latin typeface="Times New Roman" pitchFamily="18" charset="0"/>
        <a:ea typeface="+mn-ea"/>
        <a:cs typeface="Arial" charset="0"/>
      </a:defRPr>
    </a:lvl2pPr>
    <a:lvl3pPr marL="914400" algn="l" rtl="0" fontAlgn="base">
      <a:spcBef>
        <a:spcPct val="0"/>
      </a:spcBef>
      <a:spcAft>
        <a:spcPct val="0"/>
      </a:spcAft>
      <a:defRPr sz="2800" b="1" kern="1200">
        <a:solidFill>
          <a:schemeClr val="bg1"/>
        </a:solidFill>
        <a:latin typeface="Times New Roman" pitchFamily="18" charset="0"/>
        <a:ea typeface="+mn-ea"/>
        <a:cs typeface="Arial" charset="0"/>
      </a:defRPr>
    </a:lvl3pPr>
    <a:lvl4pPr marL="1371600" algn="l" rtl="0" fontAlgn="base">
      <a:spcBef>
        <a:spcPct val="0"/>
      </a:spcBef>
      <a:spcAft>
        <a:spcPct val="0"/>
      </a:spcAft>
      <a:defRPr sz="2800" b="1" kern="1200">
        <a:solidFill>
          <a:schemeClr val="bg1"/>
        </a:solidFill>
        <a:latin typeface="Times New Roman" pitchFamily="18" charset="0"/>
        <a:ea typeface="+mn-ea"/>
        <a:cs typeface="Arial" charset="0"/>
      </a:defRPr>
    </a:lvl4pPr>
    <a:lvl5pPr marL="1828800" algn="l" rtl="0" fontAlgn="base">
      <a:spcBef>
        <a:spcPct val="0"/>
      </a:spcBef>
      <a:spcAft>
        <a:spcPct val="0"/>
      </a:spcAft>
      <a:defRPr sz="2800" b="1" kern="1200">
        <a:solidFill>
          <a:schemeClr val="bg1"/>
        </a:solidFill>
        <a:latin typeface="Times New Roman" pitchFamily="18" charset="0"/>
        <a:ea typeface="+mn-ea"/>
        <a:cs typeface="Arial" charset="0"/>
      </a:defRPr>
    </a:lvl5pPr>
    <a:lvl6pPr marL="2286000" algn="l" defTabSz="914400" rtl="0" eaLnBrk="1" latinLnBrk="0" hangingPunct="1">
      <a:defRPr sz="2800" b="1" kern="1200">
        <a:solidFill>
          <a:schemeClr val="bg1"/>
        </a:solidFill>
        <a:latin typeface="Times New Roman" pitchFamily="18" charset="0"/>
        <a:ea typeface="+mn-ea"/>
        <a:cs typeface="Arial" charset="0"/>
      </a:defRPr>
    </a:lvl6pPr>
    <a:lvl7pPr marL="2743200" algn="l" defTabSz="914400" rtl="0" eaLnBrk="1" latinLnBrk="0" hangingPunct="1">
      <a:defRPr sz="2800" b="1" kern="1200">
        <a:solidFill>
          <a:schemeClr val="bg1"/>
        </a:solidFill>
        <a:latin typeface="Times New Roman" pitchFamily="18" charset="0"/>
        <a:ea typeface="+mn-ea"/>
        <a:cs typeface="Arial" charset="0"/>
      </a:defRPr>
    </a:lvl7pPr>
    <a:lvl8pPr marL="3200400" algn="l" defTabSz="914400" rtl="0" eaLnBrk="1" latinLnBrk="0" hangingPunct="1">
      <a:defRPr sz="2800" b="1" kern="1200">
        <a:solidFill>
          <a:schemeClr val="bg1"/>
        </a:solidFill>
        <a:latin typeface="Times New Roman" pitchFamily="18" charset="0"/>
        <a:ea typeface="+mn-ea"/>
        <a:cs typeface="Arial" charset="0"/>
      </a:defRPr>
    </a:lvl8pPr>
    <a:lvl9pPr marL="3657600" algn="l" defTabSz="914400" rtl="0" eaLnBrk="1" latinLnBrk="0" hangingPunct="1">
      <a:defRPr sz="2800" b="1" kern="1200">
        <a:solidFill>
          <a:schemeClr val="bg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50"/>
    <a:srgbClr val="00682F"/>
    <a:srgbClr val="FEBDB2"/>
    <a:srgbClr val="6446AE"/>
    <a:srgbClr val="FF0000"/>
    <a:srgbClr val="CCECFF"/>
    <a:srgbClr val="866DB7"/>
    <a:srgbClr val="FF3399"/>
    <a:srgbClr val="99FFCC"/>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78" autoAdjust="0"/>
    <p:restoredTop sz="91039" autoAdjust="0"/>
  </p:normalViewPr>
  <p:slideViewPr>
    <p:cSldViewPr>
      <p:cViewPr varScale="1">
        <p:scale>
          <a:sx n="66" d="100"/>
          <a:sy n="66" d="100"/>
        </p:scale>
        <p:origin x="-129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4" d="100"/>
          <a:sy n="34" d="100"/>
        </p:scale>
        <p:origin x="-1542" y="-102"/>
      </p:cViewPr>
      <p:guideLst>
        <p:guide orient="horz" pos="3132"/>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98475"/>
          </a:xfrm>
          <a:prstGeom prst="rect">
            <a:avLst/>
          </a:prstGeom>
          <a:noFill/>
          <a:ln w="9525">
            <a:noFill/>
            <a:miter lim="800000"/>
            <a:headEnd/>
            <a:tailEnd/>
          </a:ln>
          <a:effectLst/>
        </p:spPr>
        <p:txBody>
          <a:bodyPr vert="horz" wrap="square" lIns="91879" tIns="45939" rIns="91879" bIns="45939" numCol="1" anchor="t" anchorCtr="0" compatLnSpc="1">
            <a:prstTxWarp prst="textNoShape">
              <a:avLst/>
            </a:prstTxWarp>
          </a:bodyPr>
          <a:lstStyle>
            <a:lvl1pPr eaLnBrk="0" hangingPunct="0">
              <a:lnSpc>
                <a:spcPct val="100000"/>
              </a:lnSpc>
              <a:spcBef>
                <a:spcPct val="0"/>
              </a:spcBef>
              <a:buFontTx/>
              <a:buNone/>
              <a:defRPr sz="1200" b="0">
                <a:solidFill>
                  <a:schemeClr val="tx1"/>
                </a:solidFill>
                <a:cs typeface="+mn-cs"/>
              </a:defRPr>
            </a:lvl1pPr>
          </a:lstStyle>
          <a:p>
            <a:pPr>
              <a:defRPr/>
            </a:pPr>
            <a:endParaRPr lang="en-US"/>
          </a:p>
        </p:txBody>
      </p:sp>
      <p:sp>
        <p:nvSpPr>
          <p:cNvPr id="22531" name="Rectangle 3"/>
          <p:cNvSpPr>
            <a:spLocks noGrp="1" noChangeArrowheads="1"/>
          </p:cNvSpPr>
          <p:nvPr>
            <p:ph type="dt" sz="quarter" idx="1"/>
          </p:nvPr>
        </p:nvSpPr>
        <p:spPr bwMode="auto">
          <a:xfrm>
            <a:off x="3886200" y="0"/>
            <a:ext cx="2971800" cy="498475"/>
          </a:xfrm>
          <a:prstGeom prst="rect">
            <a:avLst/>
          </a:prstGeom>
          <a:noFill/>
          <a:ln w="9525">
            <a:noFill/>
            <a:miter lim="800000"/>
            <a:headEnd/>
            <a:tailEnd/>
          </a:ln>
          <a:effectLst/>
        </p:spPr>
        <p:txBody>
          <a:bodyPr vert="horz" wrap="square" lIns="91879" tIns="45939" rIns="91879" bIns="45939" numCol="1" anchor="t" anchorCtr="0" compatLnSpc="1">
            <a:prstTxWarp prst="textNoShape">
              <a:avLst/>
            </a:prstTxWarp>
          </a:bodyPr>
          <a:lstStyle>
            <a:lvl1pPr algn="r" eaLnBrk="0" hangingPunct="0">
              <a:lnSpc>
                <a:spcPct val="100000"/>
              </a:lnSpc>
              <a:spcBef>
                <a:spcPct val="0"/>
              </a:spcBef>
              <a:buFontTx/>
              <a:buNone/>
              <a:defRPr sz="1200" b="0">
                <a:solidFill>
                  <a:schemeClr val="tx1"/>
                </a:solidFill>
                <a:cs typeface="+mn-cs"/>
              </a:defRPr>
            </a:lvl1pPr>
          </a:lstStyle>
          <a:p>
            <a:pPr>
              <a:defRPr/>
            </a:pPr>
            <a:endParaRPr lang="en-US"/>
          </a:p>
        </p:txBody>
      </p:sp>
      <p:sp>
        <p:nvSpPr>
          <p:cNvPr id="22532" name="Rectangle 4"/>
          <p:cNvSpPr>
            <a:spLocks noGrp="1" noChangeArrowheads="1"/>
          </p:cNvSpPr>
          <p:nvPr>
            <p:ph type="ftr" sz="quarter" idx="2"/>
          </p:nvPr>
        </p:nvSpPr>
        <p:spPr bwMode="auto">
          <a:xfrm>
            <a:off x="0" y="9448800"/>
            <a:ext cx="2971800" cy="498475"/>
          </a:xfrm>
          <a:prstGeom prst="rect">
            <a:avLst/>
          </a:prstGeom>
          <a:noFill/>
          <a:ln w="9525">
            <a:noFill/>
            <a:miter lim="800000"/>
            <a:headEnd/>
            <a:tailEnd/>
          </a:ln>
          <a:effectLst/>
        </p:spPr>
        <p:txBody>
          <a:bodyPr vert="horz" wrap="square" lIns="91879" tIns="45939" rIns="91879" bIns="45939" numCol="1" anchor="b" anchorCtr="0" compatLnSpc="1">
            <a:prstTxWarp prst="textNoShape">
              <a:avLst/>
            </a:prstTxWarp>
          </a:bodyPr>
          <a:lstStyle>
            <a:lvl1pPr eaLnBrk="0" hangingPunct="0">
              <a:lnSpc>
                <a:spcPct val="100000"/>
              </a:lnSpc>
              <a:spcBef>
                <a:spcPct val="0"/>
              </a:spcBef>
              <a:buFontTx/>
              <a:buNone/>
              <a:defRPr sz="1200" b="0">
                <a:solidFill>
                  <a:schemeClr val="tx1"/>
                </a:solidFill>
                <a:cs typeface="+mn-cs"/>
              </a:defRPr>
            </a:lvl1pPr>
          </a:lstStyle>
          <a:p>
            <a:pPr>
              <a:defRPr/>
            </a:pPr>
            <a:endParaRPr lang="en-US"/>
          </a:p>
        </p:txBody>
      </p:sp>
      <p:sp>
        <p:nvSpPr>
          <p:cNvPr id="22533" name="Rectangle 5"/>
          <p:cNvSpPr>
            <a:spLocks noGrp="1" noChangeArrowheads="1"/>
          </p:cNvSpPr>
          <p:nvPr>
            <p:ph type="sldNum" sz="quarter" idx="3"/>
          </p:nvPr>
        </p:nvSpPr>
        <p:spPr bwMode="auto">
          <a:xfrm>
            <a:off x="3886200" y="9448800"/>
            <a:ext cx="2971800" cy="498475"/>
          </a:xfrm>
          <a:prstGeom prst="rect">
            <a:avLst/>
          </a:prstGeom>
          <a:noFill/>
          <a:ln w="9525">
            <a:noFill/>
            <a:miter lim="800000"/>
            <a:headEnd/>
            <a:tailEnd/>
          </a:ln>
          <a:effectLst/>
        </p:spPr>
        <p:txBody>
          <a:bodyPr vert="horz" wrap="square" lIns="91879" tIns="45939" rIns="91879" bIns="45939" numCol="1" anchor="b" anchorCtr="0" compatLnSpc="1">
            <a:prstTxWarp prst="textNoShape">
              <a:avLst/>
            </a:prstTxWarp>
          </a:bodyPr>
          <a:lstStyle>
            <a:lvl1pPr algn="r" eaLnBrk="0" hangingPunct="0">
              <a:lnSpc>
                <a:spcPct val="100000"/>
              </a:lnSpc>
              <a:spcBef>
                <a:spcPct val="0"/>
              </a:spcBef>
              <a:buFontTx/>
              <a:buNone/>
              <a:defRPr sz="1200" b="0">
                <a:solidFill>
                  <a:schemeClr val="tx1"/>
                </a:solidFill>
                <a:cs typeface="+mn-cs"/>
              </a:defRPr>
            </a:lvl1pPr>
          </a:lstStyle>
          <a:p>
            <a:pPr>
              <a:defRPr/>
            </a:pPr>
            <a:fld id="{E0423EDC-FBDD-4FF1-8E4C-756AB54D318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98475"/>
          </a:xfrm>
          <a:prstGeom prst="rect">
            <a:avLst/>
          </a:prstGeom>
          <a:noFill/>
          <a:ln w="9525">
            <a:noFill/>
            <a:miter lim="800000"/>
            <a:headEnd/>
            <a:tailEnd/>
          </a:ln>
          <a:effectLst/>
        </p:spPr>
        <p:txBody>
          <a:bodyPr vert="horz" wrap="square" lIns="91879" tIns="45939" rIns="91879" bIns="45939" numCol="1" anchor="t" anchorCtr="0" compatLnSpc="1">
            <a:prstTxWarp prst="textNoShape">
              <a:avLst/>
            </a:prstTxWarp>
          </a:bodyPr>
          <a:lstStyle>
            <a:lvl1pPr eaLnBrk="0" hangingPunct="0">
              <a:lnSpc>
                <a:spcPct val="100000"/>
              </a:lnSpc>
              <a:spcBef>
                <a:spcPct val="0"/>
              </a:spcBef>
              <a:buFontTx/>
              <a:buNone/>
              <a:defRPr sz="1200" b="0">
                <a:solidFill>
                  <a:schemeClr val="tx1"/>
                </a:solidFill>
                <a:cs typeface="+mn-cs"/>
              </a:defRPr>
            </a:lvl1pPr>
          </a:lstStyle>
          <a:p>
            <a:pPr>
              <a:defRPr/>
            </a:pPr>
            <a:endParaRPr lang="en-US"/>
          </a:p>
        </p:txBody>
      </p:sp>
      <p:sp>
        <p:nvSpPr>
          <p:cNvPr id="10243" name="Rectangle 3"/>
          <p:cNvSpPr>
            <a:spLocks noGrp="1" noChangeArrowheads="1"/>
          </p:cNvSpPr>
          <p:nvPr>
            <p:ph type="dt" idx="1"/>
          </p:nvPr>
        </p:nvSpPr>
        <p:spPr bwMode="auto">
          <a:xfrm>
            <a:off x="3886200" y="0"/>
            <a:ext cx="2971800" cy="498475"/>
          </a:xfrm>
          <a:prstGeom prst="rect">
            <a:avLst/>
          </a:prstGeom>
          <a:noFill/>
          <a:ln w="9525">
            <a:noFill/>
            <a:miter lim="800000"/>
            <a:headEnd/>
            <a:tailEnd/>
          </a:ln>
          <a:effectLst/>
        </p:spPr>
        <p:txBody>
          <a:bodyPr vert="horz" wrap="square" lIns="91879" tIns="45939" rIns="91879" bIns="45939" numCol="1" anchor="t" anchorCtr="0" compatLnSpc="1">
            <a:prstTxWarp prst="textNoShape">
              <a:avLst/>
            </a:prstTxWarp>
          </a:bodyPr>
          <a:lstStyle>
            <a:lvl1pPr algn="r" eaLnBrk="0" hangingPunct="0">
              <a:lnSpc>
                <a:spcPct val="100000"/>
              </a:lnSpc>
              <a:spcBef>
                <a:spcPct val="0"/>
              </a:spcBef>
              <a:buFontTx/>
              <a:buNone/>
              <a:defRPr sz="1200" b="0">
                <a:solidFill>
                  <a:schemeClr val="tx1"/>
                </a:solidFill>
                <a:cs typeface="+mn-cs"/>
              </a:defRPr>
            </a:lvl1pPr>
          </a:lstStyle>
          <a:p>
            <a:pPr>
              <a:defRPr/>
            </a:pPr>
            <a:endParaRPr lang="en-US"/>
          </a:p>
        </p:txBody>
      </p:sp>
      <p:sp>
        <p:nvSpPr>
          <p:cNvPr id="46084" name="Rectangle 4"/>
          <p:cNvSpPr>
            <a:spLocks noGrp="1" noRot="1" noChangeAspect="1" noChangeArrowheads="1" noTextEdit="1"/>
          </p:cNvSpPr>
          <p:nvPr>
            <p:ph type="sldImg" idx="2"/>
          </p:nvPr>
        </p:nvSpPr>
        <p:spPr bwMode="auto">
          <a:xfrm>
            <a:off x="941388" y="746125"/>
            <a:ext cx="4975225" cy="3730625"/>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14400" y="4724400"/>
            <a:ext cx="5029200" cy="4476750"/>
          </a:xfrm>
          <a:prstGeom prst="rect">
            <a:avLst/>
          </a:prstGeom>
          <a:noFill/>
          <a:ln w="9525">
            <a:noFill/>
            <a:miter lim="800000"/>
            <a:headEnd/>
            <a:tailEnd/>
          </a:ln>
          <a:effectLst/>
        </p:spPr>
        <p:txBody>
          <a:bodyPr vert="horz" wrap="square" lIns="91879" tIns="45939" rIns="91879" bIns="4593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9448800"/>
            <a:ext cx="2971800" cy="498475"/>
          </a:xfrm>
          <a:prstGeom prst="rect">
            <a:avLst/>
          </a:prstGeom>
          <a:noFill/>
          <a:ln w="9525">
            <a:noFill/>
            <a:miter lim="800000"/>
            <a:headEnd/>
            <a:tailEnd/>
          </a:ln>
          <a:effectLst/>
        </p:spPr>
        <p:txBody>
          <a:bodyPr vert="horz" wrap="square" lIns="91879" tIns="45939" rIns="91879" bIns="45939" numCol="1" anchor="b" anchorCtr="0" compatLnSpc="1">
            <a:prstTxWarp prst="textNoShape">
              <a:avLst/>
            </a:prstTxWarp>
          </a:bodyPr>
          <a:lstStyle>
            <a:lvl1pPr eaLnBrk="0" hangingPunct="0">
              <a:lnSpc>
                <a:spcPct val="100000"/>
              </a:lnSpc>
              <a:spcBef>
                <a:spcPct val="0"/>
              </a:spcBef>
              <a:buFontTx/>
              <a:buNone/>
              <a:defRPr sz="1200" b="0">
                <a:solidFill>
                  <a:schemeClr val="tx1"/>
                </a:solidFill>
                <a:cs typeface="+mn-cs"/>
              </a:defRPr>
            </a:lvl1pPr>
          </a:lstStyle>
          <a:p>
            <a:pPr>
              <a:defRPr/>
            </a:pPr>
            <a:endParaRPr lang="en-US"/>
          </a:p>
        </p:txBody>
      </p:sp>
      <p:sp>
        <p:nvSpPr>
          <p:cNvPr id="10247" name="Rectangle 7"/>
          <p:cNvSpPr>
            <a:spLocks noGrp="1" noChangeArrowheads="1"/>
          </p:cNvSpPr>
          <p:nvPr>
            <p:ph type="sldNum" sz="quarter" idx="5"/>
          </p:nvPr>
        </p:nvSpPr>
        <p:spPr bwMode="auto">
          <a:xfrm>
            <a:off x="3886200" y="9448800"/>
            <a:ext cx="2971800" cy="498475"/>
          </a:xfrm>
          <a:prstGeom prst="rect">
            <a:avLst/>
          </a:prstGeom>
          <a:noFill/>
          <a:ln w="9525">
            <a:noFill/>
            <a:miter lim="800000"/>
            <a:headEnd/>
            <a:tailEnd/>
          </a:ln>
          <a:effectLst/>
        </p:spPr>
        <p:txBody>
          <a:bodyPr vert="horz" wrap="square" lIns="91879" tIns="45939" rIns="91879" bIns="45939" numCol="1" anchor="b" anchorCtr="0" compatLnSpc="1">
            <a:prstTxWarp prst="textNoShape">
              <a:avLst/>
            </a:prstTxWarp>
          </a:bodyPr>
          <a:lstStyle>
            <a:lvl1pPr algn="r" eaLnBrk="0" hangingPunct="0">
              <a:lnSpc>
                <a:spcPct val="100000"/>
              </a:lnSpc>
              <a:spcBef>
                <a:spcPct val="0"/>
              </a:spcBef>
              <a:buFontTx/>
              <a:buNone/>
              <a:defRPr sz="1200" b="0">
                <a:solidFill>
                  <a:schemeClr val="tx1"/>
                </a:solidFill>
                <a:cs typeface="+mn-cs"/>
              </a:defRPr>
            </a:lvl1pPr>
          </a:lstStyle>
          <a:p>
            <a:pPr>
              <a:defRPr/>
            </a:pPr>
            <a:fld id="{7930F927-ACE2-4B6D-BA7A-2C546400F9D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a:defRPr/>
            </a:pPr>
            <a:fld id="{99F2D7D2-E892-4B37-8102-6B0B7C2D2C16}" type="slidenum">
              <a:rPr lang="en-US" smtClean="0"/>
              <a:pPr>
                <a:defRPr/>
              </a:pPr>
              <a:t>1</a:t>
            </a:fld>
            <a:endParaRPr lang="en-US" smtClean="0"/>
          </a:p>
        </p:txBody>
      </p:sp>
      <p:sp>
        <p:nvSpPr>
          <p:cNvPr id="47107" name="Rectangle 1026"/>
          <p:cNvSpPr>
            <a:spLocks noGrp="1" noRot="1" noChangeAspect="1" noChangeArrowheads="1" noTextEdit="1"/>
          </p:cNvSpPr>
          <p:nvPr>
            <p:ph type="sldImg"/>
          </p:nvPr>
        </p:nvSpPr>
        <p:spPr>
          <a:ln/>
        </p:spPr>
      </p:sp>
      <p:sp>
        <p:nvSpPr>
          <p:cNvPr id="47108" name="Rectangle 1027"/>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p:txBody>
          <a:bodyPr/>
          <a:lstStyle/>
          <a:p>
            <a:pPr>
              <a:defRPr/>
            </a:pPr>
            <a:fld id="{1386D8B6-7FF4-4806-8998-B45EE6F08A7B}" type="slidenum">
              <a:rPr lang="en-US" smtClean="0"/>
              <a:pPr>
                <a:defRPr/>
              </a:pPr>
              <a:t>5</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p:txBody>
          <a:bodyPr/>
          <a:lstStyle/>
          <a:p>
            <a:pPr>
              <a:defRPr/>
            </a:pPr>
            <a:fld id="{CDF5643D-2D7A-45F6-AC53-28FE9374D9F1}" type="slidenum">
              <a:rPr lang="en-US" smtClean="0"/>
              <a:pPr>
                <a:defRPr/>
              </a:pPr>
              <a:t>6</a:t>
            </a:fld>
            <a:endParaRPr lang="en-US" smtClean="0"/>
          </a:p>
        </p:txBody>
      </p:sp>
      <p:sp>
        <p:nvSpPr>
          <p:cNvPr id="50179" name="Rectangle 1026"/>
          <p:cNvSpPr>
            <a:spLocks noGrp="1" noRot="1" noChangeAspect="1" noChangeArrowheads="1" noTextEdit="1"/>
          </p:cNvSpPr>
          <p:nvPr>
            <p:ph type="sldImg"/>
          </p:nvPr>
        </p:nvSpPr>
        <p:spPr>
          <a:ln/>
        </p:spPr>
      </p:sp>
      <p:sp>
        <p:nvSpPr>
          <p:cNvPr id="50180" name="Rectangle 1027"/>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p:txBody>
          <a:bodyPr/>
          <a:lstStyle/>
          <a:p>
            <a:pPr>
              <a:defRPr/>
            </a:pPr>
            <a:fld id="{568CDF0F-BB5E-439D-80C0-73A32A64D778}" type="slidenum">
              <a:rPr lang="en-US" smtClean="0"/>
              <a:pPr>
                <a:defRPr/>
              </a:pPr>
              <a:t>7</a:t>
            </a:fld>
            <a:endParaRPr lang="en-US" smtClean="0"/>
          </a:p>
        </p:txBody>
      </p:sp>
      <p:sp>
        <p:nvSpPr>
          <p:cNvPr id="51203" name="Rectangle 1026"/>
          <p:cNvSpPr>
            <a:spLocks noGrp="1" noRot="1" noChangeAspect="1" noChangeArrowheads="1" noTextEdit="1"/>
          </p:cNvSpPr>
          <p:nvPr>
            <p:ph type="sldImg"/>
          </p:nvPr>
        </p:nvSpPr>
        <p:spPr>
          <a:ln/>
        </p:spPr>
      </p:sp>
      <p:sp>
        <p:nvSpPr>
          <p:cNvPr id="51204" name="Rectangle 1027"/>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p:txBody>
          <a:bodyPr/>
          <a:lstStyle/>
          <a:p>
            <a:pPr>
              <a:defRPr/>
            </a:pPr>
            <a:fld id="{F6E92D07-FADC-4664-858D-5EF9F4CDE6E6}" type="slidenum">
              <a:rPr lang="en-US" smtClean="0"/>
              <a:pPr>
                <a:defRPr/>
              </a:pPr>
              <a:t>8</a:t>
            </a:fld>
            <a:endParaRPr lang="en-US" smtClean="0"/>
          </a:p>
        </p:txBody>
      </p:sp>
      <p:sp>
        <p:nvSpPr>
          <p:cNvPr id="52227" name="Rectangle 1026"/>
          <p:cNvSpPr>
            <a:spLocks noGrp="1" noRot="1" noChangeAspect="1" noChangeArrowheads="1" noTextEdit="1"/>
          </p:cNvSpPr>
          <p:nvPr>
            <p:ph type="sldImg"/>
          </p:nvPr>
        </p:nvSpPr>
        <p:spPr>
          <a:ln/>
        </p:spPr>
      </p:sp>
      <p:sp>
        <p:nvSpPr>
          <p:cNvPr id="52228" name="Rectangle 1027"/>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F594D3B-B196-4655-9612-809E5F710538}" type="slidenum">
              <a:rPr lang="en-US">
                <a:solidFill>
                  <a:srgbClr val="000000"/>
                </a:solidFill>
                <a:latin typeface="Times New Roman" pitchFamily="18" charset="0"/>
              </a:rPr>
              <a:pPr/>
              <a:t>17</a:t>
            </a:fld>
            <a:endParaRPr lang="en-US">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p:txBody>
          <a:bodyPr/>
          <a:lstStyle/>
          <a:p>
            <a:pPr>
              <a:defRPr/>
            </a:pPr>
            <a:fld id="{E3D997BB-5334-4EC3-B005-E1553A01543A}" type="slidenum">
              <a:rPr lang="en-US" smtClean="0"/>
              <a:pPr>
                <a:defRPr/>
              </a:pPr>
              <a:t>22</a:t>
            </a:fld>
            <a:endParaRPr lang="en-US" smtClean="0"/>
          </a:p>
        </p:txBody>
      </p:sp>
      <p:sp>
        <p:nvSpPr>
          <p:cNvPr id="53251" name="Rectangle 1026"/>
          <p:cNvSpPr>
            <a:spLocks noGrp="1" noRot="1" noChangeAspect="1" noChangeArrowheads="1" noTextEdit="1"/>
          </p:cNvSpPr>
          <p:nvPr>
            <p:ph type="sldImg"/>
          </p:nvPr>
        </p:nvSpPr>
        <p:spPr>
          <a:ln/>
        </p:spPr>
      </p:sp>
      <p:sp>
        <p:nvSpPr>
          <p:cNvPr id="53252" name="Rectangle 1027"/>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p:txBody>
          <a:bodyPr/>
          <a:lstStyle/>
          <a:p>
            <a:pPr>
              <a:defRPr/>
            </a:pPr>
            <a:fld id="{E3D997BB-5334-4EC3-B005-E1553A01543A}" type="slidenum">
              <a:rPr lang="en-US" smtClean="0"/>
              <a:pPr>
                <a:defRPr/>
              </a:pPr>
              <a:t>23</a:t>
            </a:fld>
            <a:endParaRPr lang="en-US" smtClean="0"/>
          </a:p>
        </p:txBody>
      </p:sp>
      <p:sp>
        <p:nvSpPr>
          <p:cNvPr id="53251" name="Rectangle 1026"/>
          <p:cNvSpPr>
            <a:spLocks noGrp="1" noRot="1" noChangeAspect="1" noChangeArrowheads="1" noTextEdit="1"/>
          </p:cNvSpPr>
          <p:nvPr>
            <p:ph type="sldImg"/>
          </p:nvPr>
        </p:nvSpPr>
        <p:spPr>
          <a:ln/>
        </p:spPr>
      </p:sp>
      <p:sp>
        <p:nvSpPr>
          <p:cNvPr id="53252" name="Rectangle 1027"/>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p:txBody>
          <a:bodyPr/>
          <a:lstStyle/>
          <a:p>
            <a:pPr>
              <a:defRPr/>
            </a:pPr>
            <a:fld id="{D0F3757A-ACD5-407C-88D9-F077675C7F25}" type="slidenum">
              <a:rPr lang="en-US" smtClean="0"/>
              <a:pPr>
                <a:defRPr/>
              </a:pPr>
              <a:t>24</a:t>
            </a:fld>
            <a:endParaRPr lang="en-US" smtClean="0"/>
          </a:p>
        </p:txBody>
      </p:sp>
      <p:sp>
        <p:nvSpPr>
          <p:cNvPr id="54275" name="Rectangle 1026"/>
          <p:cNvSpPr>
            <a:spLocks noGrp="1" noRot="1" noChangeAspect="1" noChangeArrowheads="1" noTextEdit="1"/>
          </p:cNvSpPr>
          <p:nvPr>
            <p:ph type="sldImg"/>
          </p:nvPr>
        </p:nvSpPr>
        <p:spPr>
          <a:ln/>
        </p:spPr>
      </p:sp>
      <p:sp>
        <p:nvSpPr>
          <p:cNvPr id="54276" name="Rectangle 1027"/>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a:defRPr/>
            </a:pPr>
            <a:fld id="{908FFE48-08F8-4ADA-8CB2-027285954AD7}" type="datetimeFigureOut">
              <a:rPr lang="en-US" smtClean="0"/>
              <a:pPr>
                <a:defRPr/>
              </a:pPr>
              <a:t>9/13/2015</a:t>
            </a:fld>
            <a:endParaRPr lang="en-US"/>
          </a:p>
        </p:txBody>
      </p:sp>
      <p:sp>
        <p:nvSpPr>
          <p:cNvPr id="16" name="Slide Number Placeholder 15"/>
          <p:cNvSpPr>
            <a:spLocks noGrp="1"/>
          </p:cNvSpPr>
          <p:nvPr>
            <p:ph type="sldNum" sz="quarter" idx="11"/>
          </p:nvPr>
        </p:nvSpPr>
        <p:spPr/>
        <p:txBody>
          <a:bodyPr/>
          <a:lstStyle/>
          <a:p>
            <a:pPr>
              <a:defRPr/>
            </a:pPr>
            <a:fld id="{AB591ED7-6BFD-47BE-8BD1-B7B30B7D16D9}" type="slidenum">
              <a:rPr lang="en-US" smtClean="0"/>
              <a:pPr>
                <a:defRPr/>
              </a:pPr>
              <a:t>‹#›</a:t>
            </a:fld>
            <a:endParaRPr lang="en-US"/>
          </a:p>
        </p:txBody>
      </p:sp>
      <p:sp>
        <p:nvSpPr>
          <p:cNvPr id="17" name="Footer Placeholder 16"/>
          <p:cNvSpPr>
            <a:spLocks noGrp="1"/>
          </p:cNvSpPr>
          <p:nvPr>
            <p:ph type="ftr" sz="quarter" idx="12"/>
          </p:nvPr>
        </p:nvSpPr>
        <p:spPr/>
        <p:txBody>
          <a:body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48F7703-949E-4651-BB0A-AE49BA08257A}" type="datetimeFigureOut">
              <a:rPr lang="en-US" smtClean="0"/>
              <a:pPr>
                <a:defRPr/>
              </a:pPr>
              <a:t>9/13/2015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7E482D3-D3EB-469F-B802-3FA9B1DF9CC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45090D53-6B76-4E9B-B92F-B94D574E788B}" type="datetimeFigureOut">
              <a:rPr lang="en-US" smtClean="0"/>
              <a:pPr>
                <a:defRPr/>
              </a:pPr>
              <a:t>9/13/2015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DCF30BF-6DF5-421D-81AC-4159BEAE85C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a:defRPr/>
            </a:pPr>
            <a:fld id="{15BA840C-0E03-455C-B1F4-9CF606945ECC}" type="datetimeFigureOut">
              <a:rPr lang="en-US" smtClean="0"/>
              <a:pPr>
                <a:defRPr/>
              </a:pPr>
              <a:t>9/13/2015</a:t>
            </a:fld>
            <a:endParaRPr lang="en-US"/>
          </a:p>
        </p:txBody>
      </p:sp>
      <p:sp>
        <p:nvSpPr>
          <p:cNvPr id="15" name="Slide Number Placeholder 14"/>
          <p:cNvSpPr>
            <a:spLocks noGrp="1"/>
          </p:cNvSpPr>
          <p:nvPr>
            <p:ph type="sldNum" sz="quarter" idx="15"/>
          </p:nvPr>
        </p:nvSpPr>
        <p:spPr/>
        <p:txBody>
          <a:bodyPr/>
          <a:lstStyle>
            <a:lvl1pPr algn="ctr">
              <a:defRPr/>
            </a:lvl1pPr>
          </a:lstStyle>
          <a:p>
            <a:pPr>
              <a:defRPr/>
            </a:pPr>
            <a:fld id="{5E88602B-5587-41D7-8C7E-C91D41E91754}" type="slidenum">
              <a:rPr lang="en-US" smtClean="0"/>
              <a:pPr>
                <a:defRPr/>
              </a:pPr>
              <a:t>‹#›</a:t>
            </a:fld>
            <a:endParaRPr lang="en-US"/>
          </a:p>
        </p:txBody>
      </p:sp>
      <p:sp>
        <p:nvSpPr>
          <p:cNvPr id="16" name="Footer Placeholder 15"/>
          <p:cNvSpPr>
            <a:spLocks noGrp="1"/>
          </p:cNvSpPr>
          <p:nvPr>
            <p:ph type="ftr" sz="quarter" idx="16"/>
          </p:nvPr>
        </p:nvSpPr>
        <p:spPr/>
        <p:txBody>
          <a:bodyPr/>
          <a:lstStyle/>
          <a:p>
            <a:pPr>
              <a:defRPr/>
            </a:pP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3BAF04D1-1D39-416F-B8A7-4DCC584A23F8}" type="datetimeFigureOut">
              <a:rPr lang="en-US" smtClean="0"/>
              <a:pPr>
                <a:defRPr/>
              </a:pPr>
              <a:t>9/13/2015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B7EADA7-5F7E-452B-9B46-C7ECF0C04256}" type="slidenum">
              <a:rPr lang="en-US" smtClean="0"/>
              <a:pPr>
                <a:defRPr/>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31578B5E-6930-4357-81A5-6B0296ECB776}" type="datetimeFigureOut">
              <a:rPr lang="en-US" smtClean="0"/>
              <a:pPr>
                <a:defRPr/>
              </a:pPr>
              <a:t>9/13/2015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71BDD61-5059-4CFA-B52F-12E06A602863}" type="slidenum">
              <a:rPr lang="en-US"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pPr>
              <a:defRPr/>
            </a:pPr>
            <a:fld id="{38ACC59D-3F28-4C97-A468-2D8F20DF14C4}"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7" name="Date Placeholder 6"/>
          <p:cNvSpPr>
            <a:spLocks noGrp="1"/>
          </p:cNvSpPr>
          <p:nvPr>
            <p:ph type="dt" sz="half" idx="10"/>
          </p:nvPr>
        </p:nvSpPr>
        <p:spPr/>
        <p:txBody>
          <a:bodyPr/>
          <a:lstStyle/>
          <a:p>
            <a:pPr>
              <a:defRPr/>
            </a:pPr>
            <a:fld id="{EDBCC91E-4503-461B-A405-534634D911F0}" type="datetimeFigureOut">
              <a:rPr lang="en-US" smtClean="0"/>
              <a:pPr>
                <a:defRPr/>
              </a:pPr>
              <a:t>9/13/2015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DA3C5DFA-A24F-411E-BF3A-C5E1D1A3FDC6}" type="datetimeFigureOut">
              <a:rPr lang="en-US" smtClean="0"/>
              <a:pPr>
                <a:defRPr/>
              </a:pPr>
              <a:t>9/13/2015</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166CA3E-52E1-4845-A974-24350D418EDD}" type="slidenum">
              <a:rPr lang="en-US" smtClean="0"/>
              <a:pPr>
                <a:defRPr/>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A7E4438-86A5-4765-9B66-67AB2E7EA4E3}" type="datetimeFigureOut">
              <a:rPr lang="en-US" smtClean="0"/>
              <a:pPr>
                <a:defRPr/>
              </a:pPr>
              <a:t>9/13/2015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EA2DD46-53DA-4499-9197-F5BA577B7BB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a:defRPr/>
            </a:pPr>
            <a:fld id="{3573E1F8-B93F-457E-AAA4-DEF1475803BD}" type="datetimeFigureOut">
              <a:rPr lang="en-US" smtClean="0"/>
              <a:pPr>
                <a:defRPr/>
              </a:pPr>
              <a:t>9/13/2015</a:t>
            </a:fld>
            <a:endParaRPr lang="en-US"/>
          </a:p>
        </p:txBody>
      </p:sp>
      <p:sp>
        <p:nvSpPr>
          <p:cNvPr id="9" name="Slide Number Placeholder 8"/>
          <p:cNvSpPr>
            <a:spLocks noGrp="1"/>
          </p:cNvSpPr>
          <p:nvPr>
            <p:ph type="sldNum" sz="quarter" idx="15"/>
          </p:nvPr>
        </p:nvSpPr>
        <p:spPr/>
        <p:txBody>
          <a:bodyPr/>
          <a:lstStyle/>
          <a:p>
            <a:pPr>
              <a:defRPr/>
            </a:pPr>
            <a:fld id="{95CB7E6B-D78C-49A9-B604-1ACDDED88B0B}" type="slidenum">
              <a:rPr lang="en-US" smtClean="0"/>
              <a:pPr>
                <a:defRPr/>
              </a:pPr>
              <a:t>‹#›</a:t>
            </a:fld>
            <a:endParaRPr lang="en-US"/>
          </a:p>
        </p:txBody>
      </p:sp>
      <p:sp>
        <p:nvSpPr>
          <p:cNvPr id="10" name="Footer Placeholder 9"/>
          <p:cNvSpPr>
            <a:spLocks noGrp="1"/>
          </p:cNvSpPr>
          <p:nvPr>
            <p:ph type="ftr" sz="quarter" idx="16"/>
          </p:nvPr>
        </p:nvSpPr>
        <p:spPr/>
        <p:txBody>
          <a:body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a:defRPr/>
            </a:pPr>
            <a:fld id="{66251991-4467-40CB-9B69-FBE29715D6AE}" type="datetimeFigureOut">
              <a:rPr lang="en-US" smtClean="0"/>
              <a:pPr>
                <a:defRPr/>
              </a:pPr>
              <a:t>9/13/2015</a:t>
            </a:fld>
            <a:endParaRPr lang="en-US"/>
          </a:p>
        </p:txBody>
      </p:sp>
      <p:sp>
        <p:nvSpPr>
          <p:cNvPr id="9" name="Slide Number Placeholder 8"/>
          <p:cNvSpPr>
            <a:spLocks noGrp="1"/>
          </p:cNvSpPr>
          <p:nvPr>
            <p:ph type="sldNum" sz="quarter" idx="11"/>
          </p:nvPr>
        </p:nvSpPr>
        <p:spPr/>
        <p:txBody>
          <a:bodyPr/>
          <a:lstStyle/>
          <a:p>
            <a:pPr>
              <a:defRPr/>
            </a:pPr>
            <a:fld id="{4643EB45-79EB-408A-B60D-CA0A06C8F985}" type="slidenum">
              <a:rPr lang="en-US" smtClean="0"/>
              <a:pPr>
                <a:defRPr/>
              </a:pPr>
              <a:t>‹#›</a:t>
            </a:fld>
            <a:endParaRPr lang="en-US"/>
          </a:p>
        </p:txBody>
      </p:sp>
      <p:sp>
        <p:nvSpPr>
          <p:cNvPr id="10" name="Footer Placeholder 9"/>
          <p:cNvSpPr>
            <a:spLocks noGrp="1"/>
          </p:cNvSpPr>
          <p:nvPr>
            <p:ph type="ftr" sz="quarter" idx="12"/>
          </p:nvPr>
        </p:nvSpPr>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tile tx="0" ty="0" sx="100000" sy="100000" flip="none" algn="tl"/>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fld id="{9B47BBAD-F100-4ADC-B3F7-FB16229D68A2}" type="datetimeFigureOut">
              <a:rPr lang="en-US" smtClean="0"/>
              <a:pPr>
                <a:defRPr/>
              </a:pPr>
              <a:t>9/13/2015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4593336F-03CC-4C02-BC63-E44F5B5D6183}" type="slidenum">
              <a:rPr lang="en-US" smtClean="0"/>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4227" r:id="rId1"/>
    <p:sldLayoutId id="2147484228" r:id="rId2"/>
    <p:sldLayoutId id="2147484229" r:id="rId3"/>
    <p:sldLayoutId id="2147484230" r:id="rId4"/>
    <p:sldLayoutId id="2147484231" r:id="rId5"/>
    <p:sldLayoutId id="2147484232" r:id="rId6"/>
    <p:sldLayoutId id="2147484233" r:id="rId7"/>
    <p:sldLayoutId id="2147484234" r:id="rId8"/>
    <p:sldLayoutId id="2147484235" r:id="rId9"/>
    <p:sldLayoutId id="2147484236" r:id="rId10"/>
    <p:sldLayoutId id="214748423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0" y="0"/>
            <a:ext cx="9144000" cy="2508229"/>
          </a:xfrm>
        </p:spPr>
        <p:txBody>
          <a:bodyPr>
            <a:noAutofit/>
          </a:bodyPr>
          <a:lstStyle/>
          <a:p>
            <a:pPr marL="695325" indent="-695325" algn="ctr" eaLnBrk="1" fontAlgn="auto" hangingPunct="1">
              <a:spcAft>
                <a:spcPts val="0"/>
              </a:spcAft>
              <a:defRPr/>
            </a:pPr>
            <a:r>
              <a:rPr lang="en-US" sz="4000" b="1" dirty="0" smtClean="0">
                <a:solidFill>
                  <a:srgbClr val="CCFF33"/>
                </a:solidFill>
              </a:rPr>
              <a:t/>
            </a:r>
            <a:br>
              <a:rPr lang="en-US" sz="4000" b="1" dirty="0" smtClean="0">
                <a:solidFill>
                  <a:srgbClr val="CCFF33"/>
                </a:solidFill>
              </a:rPr>
            </a:br>
            <a:r>
              <a:rPr lang="en-US" sz="4000" b="1" dirty="0" smtClean="0">
                <a:solidFill>
                  <a:srgbClr val="CCFF33"/>
                </a:solidFill>
              </a:rPr>
              <a:t> </a:t>
            </a:r>
            <a:r>
              <a:rPr lang="en-US" sz="3200" b="1" dirty="0" smtClean="0">
                <a:solidFill>
                  <a:srgbClr val="CCFF33"/>
                </a:solidFill>
              </a:rPr>
              <a:t/>
            </a:r>
            <a:br>
              <a:rPr lang="en-US" sz="3200" b="1" dirty="0" smtClean="0">
                <a:solidFill>
                  <a:srgbClr val="CCFF33"/>
                </a:solidFill>
              </a:rPr>
            </a:br>
            <a:r>
              <a:rPr lang="en-US" sz="2800" b="1" dirty="0" smtClean="0">
                <a:solidFill>
                  <a:srgbClr val="CCFF33"/>
                </a:solidFill>
              </a:rPr>
              <a:t/>
            </a:r>
            <a:br>
              <a:rPr lang="en-US" sz="2800" b="1" dirty="0" smtClean="0">
                <a:solidFill>
                  <a:srgbClr val="CCFF33"/>
                </a:solidFill>
              </a:rPr>
            </a:br>
            <a:r>
              <a:rPr lang="en-US" sz="4000" b="1" dirty="0" smtClean="0">
                <a:solidFill>
                  <a:srgbClr val="CCFF33"/>
                </a:solidFill>
              </a:rPr>
              <a:t/>
            </a:r>
            <a:br>
              <a:rPr lang="en-US" sz="4000" b="1" dirty="0" smtClean="0">
                <a:solidFill>
                  <a:srgbClr val="CCFF33"/>
                </a:solidFill>
              </a:rPr>
            </a:br>
            <a:r>
              <a:rPr lang="en-US" sz="4000" b="1" dirty="0" smtClean="0">
                <a:solidFill>
                  <a:srgbClr val="CCFF33"/>
                </a:solidFill>
              </a:rPr>
              <a:t/>
            </a:r>
            <a:br>
              <a:rPr lang="en-US" sz="4000" b="1" dirty="0" smtClean="0">
                <a:solidFill>
                  <a:srgbClr val="CCFF33"/>
                </a:solidFill>
              </a:rPr>
            </a:br>
            <a:r>
              <a:rPr lang="en-US" sz="3200" b="1" dirty="0" smtClean="0">
                <a:solidFill>
                  <a:srgbClr val="CCFF33"/>
                </a:solidFill>
              </a:rPr>
              <a:t> </a:t>
            </a:r>
            <a:br>
              <a:rPr lang="en-US" sz="3200" b="1" dirty="0" smtClean="0">
                <a:solidFill>
                  <a:srgbClr val="CCFF33"/>
                </a:solidFill>
              </a:rPr>
            </a:br>
            <a:r>
              <a:rPr lang="en-US" sz="3200" b="1" dirty="0" smtClean="0">
                <a:solidFill>
                  <a:srgbClr val="CCFF33"/>
                </a:solidFill>
              </a:rPr>
              <a:t/>
            </a:r>
            <a:br>
              <a:rPr lang="en-US" sz="3200" b="1" dirty="0" smtClean="0">
                <a:solidFill>
                  <a:srgbClr val="CCFF33"/>
                </a:solidFill>
              </a:rPr>
            </a:br>
            <a:r>
              <a:rPr lang="en-US" sz="3200" b="1" dirty="0" smtClean="0">
                <a:solidFill>
                  <a:srgbClr val="CCFF33"/>
                </a:solidFill>
              </a:rPr>
              <a:t/>
            </a:r>
            <a:br>
              <a:rPr lang="en-US" sz="3200" b="1" dirty="0" smtClean="0">
                <a:solidFill>
                  <a:srgbClr val="CCFF33"/>
                </a:solidFill>
              </a:rPr>
            </a:br>
            <a:r>
              <a:rPr lang="en-US" sz="3200" b="1" dirty="0" smtClean="0">
                <a:solidFill>
                  <a:srgbClr val="CCFF33"/>
                </a:solidFill>
              </a:rPr>
              <a:t/>
            </a:r>
            <a:br>
              <a:rPr lang="en-US" sz="3200" b="1" dirty="0" smtClean="0">
                <a:solidFill>
                  <a:srgbClr val="CCFF33"/>
                </a:solidFill>
              </a:rPr>
            </a:br>
            <a:r>
              <a:rPr lang="en-US" sz="3200" b="1" dirty="0" smtClean="0">
                <a:solidFill>
                  <a:srgbClr val="CCFF33"/>
                </a:solidFill>
              </a:rPr>
              <a:t/>
            </a:r>
            <a:br>
              <a:rPr lang="en-US" sz="3200" b="1" dirty="0" smtClean="0">
                <a:solidFill>
                  <a:srgbClr val="CCFF33"/>
                </a:solidFill>
              </a:rPr>
            </a:br>
            <a:r>
              <a:rPr lang="en-US" sz="3200" b="1" dirty="0" smtClean="0">
                <a:solidFill>
                  <a:srgbClr val="CCFF33"/>
                </a:solidFill>
              </a:rPr>
              <a:t/>
            </a:r>
            <a:br>
              <a:rPr lang="en-US" sz="3200" b="1" dirty="0" smtClean="0">
                <a:solidFill>
                  <a:srgbClr val="CCFF33"/>
                </a:solidFill>
              </a:rPr>
            </a:br>
            <a:r>
              <a:rPr lang="en-US" sz="3200" b="1" dirty="0" smtClean="0">
                <a:solidFill>
                  <a:srgbClr val="CCFF33"/>
                </a:solidFill>
              </a:rPr>
              <a:t/>
            </a:r>
            <a:br>
              <a:rPr lang="en-US" sz="3200" b="1" dirty="0" smtClean="0">
                <a:solidFill>
                  <a:srgbClr val="CCFF33"/>
                </a:solidFill>
              </a:rPr>
            </a:br>
            <a:r>
              <a:rPr lang="en-US" sz="3200" b="1" dirty="0" smtClean="0">
                <a:solidFill>
                  <a:srgbClr val="CCFF33"/>
                </a:solidFill>
              </a:rPr>
              <a:t/>
            </a:r>
            <a:br>
              <a:rPr lang="en-US" sz="3200" b="1" dirty="0" smtClean="0">
                <a:solidFill>
                  <a:srgbClr val="CCFF33"/>
                </a:solidFill>
              </a:rPr>
            </a:br>
            <a:r>
              <a:rPr lang="en-US" sz="3200" b="1" dirty="0" smtClean="0">
                <a:solidFill>
                  <a:srgbClr val="CCFF33"/>
                </a:solidFill>
              </a:rPr>
              <a:t/>
            </a:r>
            <a:br>
              <a:rPr lang="en-US" sz="3200" b="1" dirty="0" smtClean="0">
                <a:solidFill>
                  <a:srgbClr val="CCFF33"/>
                </a:solidFill>
              </a:rPr>
            </a:br>
            <a:r>
              <a:rPr lang="en-US" sz="3200" b="1" dirty="0" smtClean="0">
                <a:solidFill>
                  <a:srgbClr val="CCFF33"/>
                </a:solidFill>
              </a:rPr>
              <a:t/>
            </a:r>
            <a:br>
              <a:rPr lang="en-US" sz="3200" b="1" dirty="0" smtClean="0">
                <a:solidFill>
                  <a:srgbClr val="CCFF33"/>
                </a:solidFill>
              </a:rPr>
            </a:br>
            <a:r>
              <a:rPr lang="en-US" sz="3200" b="1" dirty="0" smtClean="0">
                <a:solidFill>
                  <a:srgbClr val="CCFF33"/>
                </a:solidFill>
              </a:rPr>
              <a:t/>
            </a:r>
            <a:br>
              <a:rPr lang="en-US" sz="3200" b="1" dirty="0" smtClean="0">
                <a:solidFill>
                  <a:srgbClr val="CCFF33"/>
                </a:solidFill>
              </a:rPr>
            </a:br>
            <a:r>
              <a:rPr lang="en-US" sz="3200" b="1" dirty="0" smtClean="0">
                <a:solidFill>
                  <a:srgbClr val="CCFF33"/>
                </a:solidFill>
              </a:rPr>
              <a:t/>
            </a:r>
            <a:br>
              <a:rPr lang="en-US" sz="3200" b="1" dirty="0" smtClean="0">
                <a:solidFill>
                  <a:srgbClr val="CCFF33"/>
                </a:solidFill>
              </a:rPr>
            </a:br>
            <a:r>
              <a:rPr lang="en-US" sz="3200" b="1" dirty="0" smtClean="0">
                <a:solidFill>
                  <a:srgbClr val="CCFF33"/>
                </a:solidFill>
              </a:rPr>
              <a:t/>
            </a:r>
            <a:br>
              <a:rPr lang="en-US" sz="3200" b="1" dirty="0" smtClean="0">
                <a:solidFill>
                  <a:srgbClr val="CCFF33"/>
                </a:solidFill>
              </a:rPr>
            </a:br>
            <a:r>
              <a:rPr lang="en-US" sz="3200" b="1" dirty="0" smtClean="0">
                <a:solidFill>
                  <a:srgbClr val="CCFF33"/>
                </a:solidFill>
              </a:rPr>
              <a:t/>
            </a:r>
            <a:br>
              <a:rPr lang="en-US" sz="3200" b="1" dirty="0" smtClean="0">
                <a:solidFill>
                  <a:srgbClr val="CCFF33"/>
                </a:solidFill>
              </a:rPr>
            </a:br>
            <a:r>
              <a:rPr lang="en-US" sz="3200" b="1" dirty="0" smtClean="0">
                <a:solidFill>
                  <a:srgbClr val="CCFF33"/>
                </a:solidFill>
              </a:rPr>
              <a:t/>
            </a:r>
            <a:br>
              <a:rPr lang="en-US" sz="3200" b="1" dirty="0" smtClean="0">
                <a:solidFill>
                  <a:srgbClr val="CCFF33"/>
                </a:solidFill>
              </a:rPr>
            </a:br>
            <a:r>
              <a:rPr lang="en-US" sz="3200" b="1" dirty="0" smtClean="0">
                <a:solidFill>
                  <a:srgbClr val="CCFF33"/>
                </a:solidFill>
              </a:rPr>
              <a:t/>
            </a:r>
            <a:br>
              <a:rPr lang="en-US" sz="3200" b="1" dirty="0" smtClean="0">
                <a:solidFill>
                  <a:srgbClr val="CCFF33"/>
                </a:solidFill>
              </a:rPr>
            </a:br>
            <a:r>
              <a:rPr lang="en-US" sz="3200" b="1" dirty="0" smtClean="0">
                <a:solidFill>
                  <a:srgbClr val="CCFF33"/>
                </a:solidFill>
                <a:latin typeface="Arial" pitchFamily="34" charset="0"/>
                <a:cs typeface="Arial" pitchFamily="34" charset="0"/>
              </a:rPr>
              <a:t>  </a:t>
            </a:r>
            <a:br>
              <a:rPr lang="en-US" sz="3200" b="1" dirty="0" smtClean="0">
                <a:solidFill>
                  <a:srgbClr val="CCFF33"/>
                </a:solidFill>
                <a:latin typeface="Arial" pitchFamily="34" charset="0"/>
                <a:cs typeface="Arial" pitchFamily="34" charset="0"/>
              </a:rPr>
            </a:br>
            <a:r>
              <a:rPr sz="3200" b="1" dirty="0" smtClean="0">
                <a:solidFill>
                  <a:srgbClr val="CCFF33"/>
                </a:solidFill>
                <a:latin typeface="Arial" pitchFamily="34" charset="0"/>
                <a:cs typeface="Arial" pitchFamily="34" charset="0"/>
              </a:rPr>
              <a:t/>
            </a:r>
            <a:br>
              <a:rPr sz="3200" b="1" dirty="0" smtClean="0">
                <a:solidFill>
                  <a:srgbClr val="CCFF33"/>
                </a:solidFill>
                <a:latin typeface="Arial" pitchFamily="34" charset="0"/>
                <a:cs typeface="Arial" pitchFamily="34" charset="0"/>
              </a:rPr>
            </a:br>
            <a:r>
              <a:rPr sz="3200" b="1" dirty="0" smtClean="0">
                <a:solidFill>
                  <a:srgbClr val="CCFF33"/>
                </a:solidFill>
                <a:latin typeface="Arial" pitchFamily="34" charset="0"/>
                <a:cs typeface="Arial" pitchFamily="34" charset="0"/>
              </a:rPr>
              <a:t/>
            </a:r>
            <a:br>
              <a:rPr sz="3200" b="1" dirty="0" smtClean="0">
                <a:solidFill>
                  <a:srgbClr val="CCFF33"/>
                </a:solidFill>
                <a:latin typeface="Arial" pitchFamily="34" charset="0"/>
                <a:cs typeface="Arial" pitchFamily="34" charset="0"/>
              </a:rPr>
            </a:br>
            <a:r>
              <a:rPr sz="3200" b="1" dirty="0" smtClean="0">
                <a:solidFill>
                  <a:srgbClr val="CCFF33"/>
                </a:solidFill>
                <a:latin typeface="Arial" pitchFamily="34" charset="0"/>
                <a:cs typeface="Arial" pitchFamily="34" charset="0"/>
              </a:rPr>
              <a:t/>
            </a:r>
            <a:br>
              <a:rPr sz="3200" b="1" dirty="0" smtClean="0">
                <a:solidFill>
                  <a:srgbClr val="CCFF33"/>
                </a:solidFill>
                <a:latin typeface="Arial" pitchFamily="34" charset="0"/>
                <a:cs typeface="Arial" pitchFamily="34" charset="0"/>
              </a:rPr>
            </a:br>
            <a:r>
              <a:rPr sz="3200" b="1" dirty="0" smtClean="0">
                <a:solidFill>
                  <a:srgbClr val="CCFF33"/>
                </a:solidFill>
                <a:latin typeface="Arial" pitchFamily="34" charset="0"/>
                <a:cs typeface="Arial" pitchFamily="34" charset="0"/>
              </a:rPr>
              <a:t/>
            </a:r>
            <a:br>
              <a:rPr sz="3200" b="1" dirty="0" smtClean="0">
                <a:solidFill>
                  <a:srgbClr val="CCFF33"/>
                </a:solidFill>
                <a:latin typeface="Arial" pitchFamily="34" charset="0"/>
                <a:cs typeface="Arial" pitchFamily="34" charset="0"/>
              </a:rPr>
            </a:br>
            <a:r>
              <a:rPr lang="en-US" sz="4000" b="1" dirty="0" smtClean="0">
                <a:solidFill>
                  <a:srgbClr val="C00000"/>
                </a:solidFill>
                <a:latin typeface="Calibri" pitchFamily="34" charset="0"/>
                <a:cs typeface="Calibri" pitchFamily="34" charset="0"/>
              </a:rPr>
              <a:t>PROJECT IMPLEMENTATION PLAN              FOR </a:t>
            </a:r>
            <a:br>
              <a:rPr lang="en-US" sz="4000" b="1" dirty="0" smtClean="0">
                <a:solidFill>
                  <a:srgbClr val="C00000"/>
                </a:solidFill>
                <a:latin typeface="Calibri" pitchFamily="34" charset="0"/>
                <a:cs typeface="Calibri" pitchFamily="34" charset="0"/>
              </a:rPr>
            </a:br>
            <a:r>
              <a:rPr lang="en-US" sz="4000" b="1" dirty="0" smtClean="0">
                <a:solidFill>
                  <a:srgbClr val="C00000"/>
                </a:solidFill>
                <a:latin typeface="Calibri" pitchFamily="34" charset="0"/>
                <a:cs typeface="Calibri" pitchFamily="34" charset="0"/>
              </a:rPr>
              <a:t>NATIONAL HYDROLOGY PROJECT</a:t>
            </a:r>
            <a:r>
              <a:rPr lang="en-US" sz="3200" b="1" dirty="0" smtClean="0">
                <a:solidFill>
                  <a:srgbClr val="CCFF33"/>
                </a:solidFill>
              </a:rPr>
              <a:t/>
            </a:r>
            <a:br>
              <a:rPr lang="en-US" sz="3200" b="1" dirty="0" smtClean="0">
                <a:solidFill>
                  <a:srgbClr val="CCFF33"/>
                </a:solidFill>
              </a:rPr>
            </a:br>
            <a:endParaRPr lang="en-US" sz="3200" b="1" dirty="0" smtClean="0">
              <a:solidFill>
                <a:srgbClr val="CCFF33"/>
              </a:solidFill>
            </a:endParaRPr>
          </a:p>
        </p:txBody>
      </p:sp>
      <p:sp>
        <p:nvSpPr>
          <p:cNvPr id="12291" name="Text Box 3"/>
          <p:cNvSpPr txBox="1">
            <a:spLocks noChangeArrowheads="1"/>
          </p:cNvSpPr>
          <p:nvPr/>
        </p:nvSpPr>
        <p:spPr bwMode="auto">
          <a:xfrm>
            <a:off x="0" y="5411788"/>
            <a:ext cx="8736012" cy="1446212"/>
          </a:xfrm>
          <a:prstGeom prst="rect">
            <a:avLst/>
          </a:prstGeom>
          <a:noFill/>
          <a:ln w="9525">
            <a:noFill/>
            <a:miter lim="800000"/>
            <a:headEnd/>
            <a:tailEnd/>
          </a:ln>
        </p:spPr>
        <p:txBody>
          <a:bodyPr wrap="none">
            <a:spAutoFit/>
          </a:bodyPr>
          <a:lstStyle/>
          <a:p>
            <a:pPr algn="ctr" eaLnBrk="0" hangingPunct="0"/>
            <a:r>
              <a:rPr lang="en-US" sz="3200" dirty="0">
                <a:solidFill>
                  <a:srgbClr val="00B0F0"/>
                </a:solidFill>
                <a:latin typeface="Arial" charset="0"/>
              </a:rPr>
              <a:t>       </a:t>
            </a:r>
            <a:r>
              <a:rPr lang="en-US" sz="3200" dirty="0">
                <a:solidFill>
                  <a:srgbClr val="0070C0"/>
                </a:solidFill>
                <a:latin typeface="Arial" charset="0"/>
              </a:rPr>
              <a:t>NATIONAL INSTITUTE OF HYDROLOGY</a:t>
            </a:r>
          </a:p>
          <a:p>
            <a:pPr algn="ctr" eaLnBrk="0" hangingPunct="0"/>
            <a:r>
              <a:rPr lang="en-US" sz="3200" dirty="0">
                <a:solidFill>
                  <a:srgbClr val="0070C0"/>
                </a:solidFill>
                <a:latin typeface="Arial" charset="0"/>
              </a:rPr>
              <a:t>ROORKEE</a:t>
            </a:r>
          </a:p>
          <a:p>
            <a:pPr algn="ctr" eaLnBrk="0" hangingPunct="0"/>
            <a:endParaRPr lang="en-US" sz="2400" b="0" dirty="0">
              <a:solidFill>
                <a:schemeClr val="tx1"/>
              </a:solidFill>
            </a:endParaRPr>
          </a:p>
        </p:txBody>
      </p:sp>
      <p:pic>
        <p:nvPicPr>
          <p:cNvPr id="12292" name="Picture 4" descr="nih-mono_1"/>
          <p:cNvPicPr>
            <a:picLocks noChangeAspect="1" noChangeArrowheads="1"/>
          </p:cNvPicPr>
          <p:nvPr/>
        </p:nvPicPr>
        <p:blipFill>
          <a:blip r:embed="rId3" cstate="print"/>
          <a:srcRect/>
          <a:stretch>
            <a:fillRect/>
          </a:stretch>
        </p:blipFill>
        <p:spPr bwMode="auto">
          <a:xfrm>
            <a:off x="3635375" y="2133600"/>
            <a:ext cx="1900238" cy="2174875"/>
          </a:xfrm>
          <a:prstGeom prst="rect">
            <a:avLst/>
          </a:prstGeom>
          <a:noFill/>
          <a:ln w="9525">
            <a:noFill/>
            <a:miter lim="800000"/>
            <a:headEnd/>
            <a:tailEnd/>
          </a:ln>
        </p:spPr>
      </p:pic>
      <p:sp>
        <p:nvSpPr>
          <p:cNvPr id="12293" name="Text Box 2079"/>
          <p:cNvSpPr txBox="1">
            <a:spLocks noChangeArrowheads="1"/>
          </p:cNvSpPr>
          <p:nvPr/>
        </p:nvSpPr>
        <p:spPr bwMode="auto">
          <a:xfrm>
            <a:off x="3478213" y="4437063"/>
            <a:ext cx="2219325" cy="830262"/>
          </a:xfrm>
          <a:prstGeom prst="rect">
            <a:avLst/>
          </a:prstGeom>
          <a:noFill/>
          <a:ln w="9525">
            <a:noFill/>
            <a:miter lim="800000"/>
            <a:headEnd/>
            <a:tailEnd/>
          </a:ln>
        </p:spPr>
        <p:txBody>
          <a:bodyPr wrap="none">
            <a:spAutoFit/>
          </a:bodyPr>
          <a:lstStyle/>
          <a:p>
            <a:pPr algn="ctr" eaLnBrk="0" hangingPunct="0"/>
            <a:r>
              <a:rPr lang="en-US" sz="2400">
                <a:solidFill>
                  <a:srgbClr val="FF0000"/>
                </a:solidFill>
                <a:latin typeface="Arial" charset="0"/>
              </a:rPr>
              <a:t>Sept. 14, 2015</a:t>
            </a:r>
          </a:p>
          <a:p>
            <a:pPr algn="ctr" eaLnBrk="0" hangingPunct="0"/>
            <a:r>
              <a:rPr lang="en-US" sz="2400">
                <a:solidFill>
                  <a:srgbClr val="FF0000"/>
                </a:solidFill>
                <a:latin typeface="Arial" charset="0"/>
              </a:rPr>
              <a:t>NEW DELHI</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63688" y="1556792"/>
            <a:ext cx="72008" cy="523220"/>
          </a:xfrm>
          <a:prstGeom prst="rect">
            <a:avLst/>
          </a:prstGeom>
          <a:noFill/>
        </p:spPr>
        <p:txBody>
          <a:bodyPr wrap="square" rtlCol="0">
            <a:spAutoFit/>
          </a:bodyPr>
          <a:lstStyle/>
          <a:p>
            <a:endParaRPr lang="en-IN" dirty="0"/>
          </a:p>
        </p:txBody>
      </p:sp>
      <p:sp>
        <p:nvSpPr>
          <p:cNvPr id="6" name="TextBox 5"/>
          <p:cNvSpPr txBox="1"/>
          <p:nvPr/>
        </p:nvSpPr>
        <p:spPr>
          <a:xfrm>
            <a:off x="142844" y="1142984"/>
            <a:ext cx="8858312" cy="5570756"/>
          </a:xfrm>
          <a:prstGeom prst="rect">
            <a:avLst/>
          </a:prstGeom>
          <a:noFill/>
        </p:spPr>
        <p:txBody>
          <a:bodyPr wrap="square" rtlCol="0">
            <a:spAutoFit/>
          </a:bodyPr>
          <a:lstStyle/>
          <a:p>
            <a:pPr marL="358775" indent="-358775"/>
            <a:r>
              <a:rPr lang="en-US" sz="3600" u="sng" dirty="0" smtClean="0">
                <a:solidFill>
                  <a:srgbClr val="C00000"/>
                </a:solidFill>
                <a:latin typeface="Calibri" pitchFamily="34" charset="0"/>
                <a:cs typeface="Calibri" pitchFamily="34" charset="0"/>
              </a:rPr>
              <a:t>National Trainin</a:t>
            </a:r>
            <a:r>
              <a:rPr lang="en-US" sz="3200" u="sng" dirty="0" smtClean="0">
                <a:solidFill>
                  <a:srgbClr val="C00000"/>
                </a:solidFill>
                <a:latin typeface="Calibri" pitchFamily="34" charset="0"/>
                <a:cs typeface="Calibri" pitchFamily="34" charset="0"/>
              </a:rPr>
              <a:t>g</a:t>
            </a:r>
          </a:p>
          <a:p>
            <a:pPr marL="358775" lvl="0" indent="-358775">
              <a:buFont typeface="Wingdings" pitchFamily="2" charset="2"/>
              <a:buChar char="Ø"/>
            </a:pPr>
            <a:r>
              <a:rPr lang="en-US" sz="2000" dirty="0" smtClean="0">
                <a:solidFill>
                  <a:srgbClr val="002060"/>
                </a:solidFill>
                <a:latin typeface="Arial" pitchFamily="34" charset="0"/>
                <a:cs typeface="Arial" pitchFamily="34" charset="0"/>
              </a:rPr>
              <a:t>Formulate the annual training programs in relevant areas as per  need of various implementing agencies. </a:t>
            </a:r>
          </a:p>
          <a:p>
            <a:pPr marL="358775" lvl="0" indent="-358775">
              <a:buFont typeface="Wingdings" pitchFamily="2" charset="2"/>
              <a:buChar char="Ø"/>
            </a:pPr>
            <a:endParaRPr lang="en-IN" sz="2000" dirty="0" smtClean="0">
              <a:solidFill>
                <a:srgbClr val="002060"/>
              </a:solidFill>
              <a:latin typeface="Arial" pitchFamily="34" charset="0"/>
              <a:cs typeface="Arial" pitchFamily="34" charset="0"/>
            </a:endParaRPr>
          </a:p>
          <a:p>
            <a:pPr marL="358775" lvl="0" indent="-358775">
              <a:buFont typeface="Wingdings" pitchFamily="2" charset="2"/>
              <a:buChar char="Ø"/>
            </a:pPr>
            <a:r>
              <a:rPr lang="en-US" sz="2000" dirty="0" smtClean="0">
                <a:solidFill>
                  <a:srgbClr val="002060"/>
                </a:solidFill>
                <a:latin typeface="Arial" pitchFamily="34" charset="0"/>
                <a:cs typeface="Arial" pitchFamily="34" charset="0"/>
              </a:rPr>
              <a:t>Prepare the training plan and  contents of training  course.</a:t>
            </a:r>
          </a:p>
          <a:p>
            <a:pPr marL="358775" lvl="0" indent="-358775">
              <a:buFont typeface="Wingdings" pitchFamily="2" charset="2"/>
              <a:buChar char="Ø"/>
            </a:pPr>
            <a:endParaRPr lang="en-IN" sz="2000" dirty="0" smtClean="0">
              <a:solidFill>
                <a:srgbClr val="002060"/>
              </a:solidFill>
              <a:latin typeface="Arial" pitchFamily="34" charset="0"/>
              <a:cs typeface="Arial" pitchFamily="34" charset="0"/>
            </a:endParaRPr>
          </a:p>
          <a:p>
            <a:pPr marL="358775" lvl="0" indent="-358775">
              <a:buFont typeface="Wingdings" pitchFamily="2" charset="2"/>
              <a:buChar char="Ø"/>
            </a:pPr>
            <a:r>
              <a:rPr lang="en-US" sz="2000" dirty="0" err="1" smtClean="0">
                <a:solidFill>
                  <a:srgbClr val="002060"/>
                </a:solidFill>
                <a:latin typeface="Arial" pitchFamily="34" charset="0"/>
                <a:cs typeface="Arial" pitchFamily="34" charset="0"/>
              </a:rPr>
              <a:t>Organise</a:t>
            </a:r>
            <a:r>
              <a:rPr lang="en-US" sz="2000" dirty="0" smtClean="0">
                <a:solidFill>
                  <a:srgbClr val="002060"/>
                </a:solidFill>
                <a:latin typeface="Arial" pitchFamily="34" charset="0"/>
                <a:cs typeface="Arial" pitchFamily="34" charset="0"/>
              </a:rPr>
              <a:t> training programs for imparting the training to the participants of the project implementing agencies in accordance with the approved annual training programs. </a:t>
            </a:r>
          </a:p>
          <a:p>
            <a:pPr marL="358775" lvl="0" indent="-358775">
              <a:buFont typeface="Wingdings" pitchFamily="2" charset="2"/>
              <a:buChar char="Ø"/>
            </a:pPr>
            <a:endParaRPr lang="en-IN" sz="2000" dirty="0" smtClean="0">
              <a:solidFill>
                <a:srgbClr val="002060"/>
              </a:solidFill>
              <a:latin typeface="Arial" pitchFamily="34" charset="0"/>
              <a:cs typeface="Arial" pitchFamily="34" charset="0"/>
            </a:endParaRPr>
          </a:p>
          <a:p>
            <a:pPr marL="358775" lvl="0" indent="-358775">
              <a:buFont typeface="Wingdings" pitchFamily="2" charset="2"/>
              <a:buChar char="Ø"/>
            </a:pPr>
            <a:r>
              <a:rPr lang="en-US" sz="2000" dirty="0" err="1" smtClean="0">
                <a:solidFill>
                  <a:srgbClr val="002060"/>
                </a:solidFill>
                <a:latin typeface="Arial" pitchFamily="34" charset="0"/>
                <a:cs typeface="Arial" pitchFamily="34" charset="0"/>
              </a:rPr>
              <a:t>Organise</a:t>
            </a:r>
            <a:r>
              <a:rPr lang="en-US" sz="2000" dirty="0" smtClean="0">
                <a:solidFill>
                  <a:srgbClr val="002060"/>
                </a:solidFill>
                <a:latin typeface="Arial" pitchFamily="34" charset="0"/>
                <a:cs typeface="Arial" pitchFamily="34" charset="0"/>
              </a:rPr>
              <a:t> some workshops/study tours at local or national levels to share the knowledge/ experience within the participating agencies and other stake holders and further develop inter agency collaborations. </a:t>
            </a:r>
          </a:p>
          <a:p>
            <a:pPr marL="358775" lvl="0" indent="-358775">
              <a:buFont typeface="Wingdings" pitchFamily="2" charset="2"/>
              <a:buChar char="Ø"/>
            </a:pPr>
            <a:endParaRPr lang="en-IN" sz="2000" dirty="0" smtClean="0">
              <a:solidFill>
                <a:srgbClr val="002060"/>
              </a:solidFill>
              <a:latin typeface="Arial" pitchFamily="34" charset="0"/>
              <a:cs typeface="Arial" pitchFamily="34" charset="0"/>
            </a:endParaRPr>
          </a:p>
          <a:p>
            <a:pPr marL="358775" lvl="0" indent="-358775">
              <a:buFont typeface="Wingdings" pitchFamily="2" charset="2"/>
              <a:buChar char="Ø"/>
            </a:pPr>
            <a:r>
              <a:rPr lang="en-US" sz="2000" dirty="0" smtClean="0">
                <a:solidFill>
                  <a:srgbClr val="002060"/>
                </a:solidFill>
                <a:latin typeface="Arial" pitchFamily="34" charset="0"/>
                <a:cs typeface="Arial" pitchFamily="34" charset="0"/>
              </a:rPr>
              <a:t>Develop e-learning </a:t>
            </a:r>
            <a:r>
              <a:rPr lang="en-US" sz="2000" dirty="0" err="1" smtClean="0">
                <a:solidFill>
                  <a:srgbClr val="002060"/>
                </a:solidFill>
                <a:latin typeface="Arial" pitchFamily="34" charset="0"/>
                <a:cs typeface="Arial" pitchFamily="34" charset="0"/>
              </a:rPr>
              <a:t>programmes</a:t>
            </a:r>
            <a:r>
              <a:rPr lang="en-US" sz="2000" dirty="0" smtClean="0">
                <a:solidFill>
                  <a:srgbClr val="002060"/>
                </a:solidFill>
                <a:latin typeface="Arial" pitchFamily="34" charset="0"/>
                <a:cs typeface="Arial" pitchFamily="34" charset="0"/>
              </a:rPr>
              <a:t> and upload on the website for the benefit of various stake holders.</a:t>
            </a:r>
            <a:endParaRPr lang="en-IN" sz="2400" dirty="0">
              <a:solidFill>
                <a:srgbClr val="00B050"/>
              </a:solidFill>
            </a:endParaRPr>
          </a:p>
        </p:txBody>
      </p:sp>
      <p:sp>
        <p:nvSpPr>
          <p:cNvPr id="4" name="TextBox 3"/>
          <p:cNvSpPr txBox="1"/>
          <p:nvPr/>
        </p:nvSpPr>
        <p:spPr>
          <a:xfrm>
            <a:off x="0" y="0"/>
            <a:ext cx="9144000" cy="1142983"/>
          </a:xfrm>
          <a:prstGeom prst="rect">
            <a:avLst/>
          </a:prstGeom>
          <a:solidFill>
            <a:srgbClr val="866DB7"/>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vert="horz" rtlCol="0" anchor="ctr" anchorCtr="0">
            <a:normAutofit fontScale="97500" lnSpcReduction="10000"/>
          </a:bodyPr>
          <a:lstStyle/>
          <a:p>
            <a:pPr algn="ctr" fontAlgn="auto">
              <a:spcAft>
                <a:spcPts val="0"/>
              </a:spcAft>
              <a:defRPr/>
            </a:pPr>
            <a:endParaRPr lang="en-US" sz="31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endParaRPr>
          </a:p>
          <a:p>
            <a:pPr algn="ctr" fontAlgn="auto">
              <a:spcAft>
                <a:spcPts val="0"/>
              </a:spcAft>
              <a:defRPr/>
            </a:pPr>
            <a:r>
              <a:rPr lang="en-US" sz="4500" spc="-100" dirty="0" smtClean="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Calibri" pitchFamily="34" charset="0"/>
                <a:cs typeface="Calibri" pitchFamily="34" charset="0"/>
              </a:rPr>
              <a:t>TOR for Training Section</a:t>
            </a:r>
          </a:p>
          <a:p>
            <a:pPr algn="ctr" fontAlgn="auto">
              <a:spcAft>
                <a:spcPts val="0"/>
              </a:spcAft>
              <a:defRPr/>
            </a:pPr>
            <a:endParaRPr lang="en-US" sz="31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63688" y="1556792"/>
            <a:ext cx="72008" cy="523220"/>
          </a:xfrm>
          <a:prstGeom prst="rect">
            <a:avLst/>
          </a:prstGeom>
          <a:noFill/>
        </p:spPr>
        <p:txBody>
          <a:bodyPr wrap="square" rtlCol="0">
            <a:spAutoFit/>
          </a:bodyPr>
          <a:lstStyle/>
          <a:p>
            <a:endParaRPr lang="en-IN" dirty="0"/>
          </a:p>
        </p:txBody>
      </p:sp>
      <p:sp>
        <p:nvSpPr>
          <p:cNvPr id="6" name="TextBox 5"/>
          <p:cNvSpPr txBox="1"/>
          <p:nvPr/>
        </p:nvSpPr>
        <p:spPr>
          <a:xfrm>
            <a:off x="142844" y="0"/>
            <a:ext cx="8858312" cy="6494085"/>
          </a:xfrm>
          <a:prstGeom prst="rect">
            <a:avLst/>
          </a:prstGeom>
          <a:noFill/>
        </p:spPr>
        <p:txBody>
          <a:bodyPr wrap="square" rtlCol="0">
            <a:spAutoFit/>
          </a:bodyPr>
          <a:lstStyle/>
          <a:p>
            <a:r>
              <a:rPr lang="en-US" sz="3200" u="sng" dirty="0" smtClean="0">
                <a:solidFill>
                  <a:srgbClr val="C00000"/>
                </a:solidFill>
                <a:latin typeface="Calibri" pitchFamily="34" charset="0"/>
                <a:cs typeface="Calibri" pitchFamily="34" charset="0"/>
              </a:rPr>
              <a:t>International Training</a:t>
            </a:r>
          </a:p>
          <a:p>
            <a:pPr lvl="0" algn="just">
              <a:buFont typeface="Wingdings" pitchFamily="2" charset="2"/>
              <a:buChar char="Ø"/>
            </a:pPr>
            <a:r>
              <a:rPr lang="en-US" sz="2400" dirty="0" smtClean="0">
                <a:solidFill>
                  <a:srgbClr val="002060"/>
                </a:solidFill>
                <a:latin typeface="Arial" pitchFamily="34" charset="0"/>
                <a:cs typeface="Arial" pitchFamily="34" charset="0"/>
              </a:rPr>
              <a:t>To identify the places of training and study tours as well as other requisite details for such activities for NIH scientists/other implementing agencies  at the selected reputed universities and research institutions.</a:t>
            </a:r>
          </a:p>
          <a:p>
            <a:pPr lvl="0" algn="just">
              <a:buFont typeface="Wingdings" pitchFamily="2" charset="2"/>
              <a:buChar char="Ø"/>
            </a:pPr>
            <a:endParaRPr lang="en-IN" sz="2400" dirty="0" smtClean="0">
              <a:solidFill>
                <a:srgbClr val="002060"/>
              </a:solidFill>
              <a:latin typeface="Arial" pitchFamily="34" charset="0"/>
              <a:cs typeface="Arial" pitchFamily="34" charset="0"/>
            </a:endParaRPr>
          </a:p>
          <a:p>
            <a:pPr lvl="0" algn="just">
              <a:buFont typeface="Wingdings" pitchFamily="2" charset="2"/>
              <a:buChar char="Ø"/>
            </a:pPr>
            <a:r>
              <a:rPr lang="en-US" sz="2400" dirty="0" smtClean="0">
                <a:solidFill>
                  <a:srgbClr val="002060"/>
                </a:solidFill>
                <a:latin typeface="Arial" pitchFamily="34" charset="0"/>
                <a:cs typeface="Arial" pitchFamily="34" charset="0"/>
              </a:rPr>
              <a:t>To facilitate the organizations of the training programs abroad for NIH Scientists at the selected reputed universities and research institutions.</a:t>
            </a:r>
          </a:p>
          <a:p>
            <a:pPr lvl="0" algn="just">
              <a:buFont typeface="Wingdings" pitchFamily="2" charset="2"/>
              <a:buChar char="Ø"/>
            </a:pPr>
            <a:endParaRPr lang="en-IN" sz="2400" dirty="0" smtClean="0">
              <a:solidFill>
                <a:srgbClr val="002060"/>
              </a:solidFill>
              <a:latin typeface="Arial" pitchFamily="34" charset="0"/>
              <a:cs typeface="Arial" pitchFamily="34" charset="0"/>
            </a:endParaRPr>
          </a:p>
          <a:p>
            <a:pPr lvl="0" algn="just">
              <a:buFont typeface="Wingdings" pitchFamily="2" charset="2"/>
              <a:buChar char="Ø"/>
            </a:pPr>
            <a:r>
              <a:rPr lang="en-US" sz="2400" dirty="0" smtClean="0">
                <a:solidFill>
                  <a:srgbClr val="002060"/>
                </a:solidFill>
                <a:latin typeface="Arial" pitchFamily="34" charset="0"/>
                <a:cs typeface="Arial" pitchFamily="34" charset="0"/>
              </a:rPr>
              <a:t>To facilitate the organization of the short duration (up to 15 days) study tours for senior scientists of NIH at selected reputed universities and research institutions abroad to provide opportunity to update their knowledge with the advanced emerging techniques through interaction with the experts in the relevant area.</a:t>
            </a:r>
            <a:endParaRPr lang="en-IN" sz="2400" dirty="0" smtClean="0">
              <a:solidFill>
                <a:srgbClr val="002060"/>
              </a:solidFill>
              <a:latin typeface="Arial" pitchFamily="34" charset="0"/>
              <a:cs typeface="Arial" pitchFamily="34" charset="0"/>
            </a:endParaRPr>
          </a:p>
          <a:p>
            <a:pPr>
              <a:buFont typeface="Wingdings" pitchFamily="2" charset="2"/>
              <a:buChar char="Ø"/>
            </a:pPr>
            <a:endParaRPr lang="en-IN" sz="2400" dirty="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63688" y="1556792"/>
            <a:ext cx="72008" cy="523220"/>
          </a:xfrm>
          <a:prstGeom prst="rect">
            <a:avLst/>
          </a:prstGeom>
          <a:noFill/>
        </p:spPr>
        <p:txBody>
          <a:bodyPr wrap="square" rtlCol="0">
            <a:spAutoFit/>
          </a:bodyPr>
          <a:lstStyle/>
          <a:p>
            <a:endParaRPr lang="en-IN" dirty="0"/>
          </a:p>
        </p:txBody>
      </p:sp>
      <p:sp>
        <p:nvSpPr>
          <p:cNvPr id="6" name="TextBox 5"/>
          <p:cNvSpPr txBox="1"/>
          <p:nvPr/>
        </p:nvSpPr>
        <p:spPr>
          <a:xfrm>
            <a:off x="0" y="812894"/>
            <a:ext cx="9144000" cy="5693866"/>
          </a:xfrm>
          <a:prstGeom prst="rect">
            <a:avLst/>
          </a:prstGeom>
          <a:noFill/>
        </p:spPr>
        <p:txBody>
          <a:bodyPr wrap="square" rtlCol="0">
            <a:spAutoFit/>
          </a:bodyPr>
          <a:lstStyle/>
          <a:p>
            <a:pPr algn="just"/>
            <a:r>
              <a:rPr lang="en-US" sz="2000" dirty="0" smtClean="0">
                <a:solidFill>
                  <a:srgbClr val="C00000"/>
                </a:solidFill>
              </a:rPr>
              <a:t> </a:t>
            </a:r>
            <a:endParaRPr lang="en-IN" sz="2000" dirty="0" smtClean="0">
              <a:solidFill>
                <a:srgbClr val="C00000"/>
              </a:solidFill>
            </a:endParaRPr>
          </a:p>
          <a:p>
            <a:pPr algn="just"/>
            <a:r>
              <a:rPr lang="en-US" sz="2000" dirty="0" smtClean="0">
                <a:solidFill>
                  <a:srgbClr val="C00000"/>
                </a:solidFill>
              </a:rPr>
              <a:t> </a:t>
            </a:r>
            <a:endParaRPr lang="en-IN" sz="2000" dirty="0" smtClean="0">
              <a:solidFill>
                <a:srgbClr val="C00000"/>
              </a:solidFill>
            </a:endParaRPr>
          </a:p>
          <a:p>
            <a:pPr algn="just">
              <a:buFont typeface="Wingdings" pitchFamily="2" charset="2"/>
              <a:buChar char="Ø"/>
            </a:pPr>
            <a:r>
              <a:rPr lang="en-US" sz="1800" dirty="0" smtClean="0">
                <a:solidFill>
                  <a:srgbClr val="002060"/>
                </a:solidFill>
                <a:latin typeface="Arial" pitchFamily="34" charset="0"/>
                <a:cs typeface="Arial" pitchFamily="34" charset="0"/>
              </a:rPr>
              <a:t>To finalize a road map for the training and capacity building </a:t>
            </a:r>
            <a:r>
              <a:rPr lang="en-US" sz="1800" dirty="0" err="1" smtClean="0">
                <a:solidFill>
                  <a:srgbClr val="002060"/>
                </a:solidFill>
                <a:latin typeface="Arial" pitchFamily="34" charset="0"/>
                <a:cs typeface="Arial" pitchFamily="34" charset="0"/>
              </a:rPr>
              <a:t>programmes</a:t>
            </a:r>
            <a:r>
              <a:rPr lang="en-US" sz="1800" dirty="0" smtClean="0">
                <a:solidFill>
                  <a:srgbClr val="002060"/>
                </a:solidFill>
                <a:latin typeface="Arial" pitchFamily="34" charset="0"/>
                <a:cs typeface="Arial" pitchFamily="34" charset="0"/>
              </a:rPr>
              <a:t> considering the hydrological problems and requirements of different implementing agencies.</a:t>
            </a:r>
          </a:p>
          <a:p>
            <a:pPr algn="just">
              <a:buFont typeface="Wingdings" pitchFamily="2" charset="2"/>
              <a:buChar char="Ø"/>
            </a:pPr>
            <a:endParaRPr lang="en-IN" sz="1800" dirty="0" smtClean="0">
              <a:solidFill>
                <a:srgbClr val="002060"/>
              </a:solidFill>
              <a:latin typeface="Arial" pitchFamily="34" charset="0"/>
              <a:cs typeface="Arial" pitchFamily="34" charset="0"/>
            </a:endParaRPr>
          </a:p>
          <a:p>
            <a:pPr lvl="0" algn="just">
              <a:buFont typeface="Wingdings" pitchFamily="2" charset="2"/>
              <a:buChar char="Ø"/>
            </a:pPr>
            <a:r>
              <a:rPr lang="en-US" sz="1800" dirty="0" smtClean="0">
                <a:solidFill>
                  <a:srgbClr val="002060"/>
                </a:solidFill>
                <a:latin typeface="Arial" pitchFamily="34" charset="0"/>
                <a:cs typeface="Arial" pitchFamily="34" charset="0"/>
              </a:rPr>
              <a:t>To provide necessary inputs for designing the training </a:t>
            </a:r>
            <a:r>
              <a:rPr lang="en-US" sz="1800" dirty="0" err="1" smtClean="0">
                <a:solidFill>
                  <a:srgbClr val="002060"/>
                </a:solidFill>
                <a:latin typeface="Arial" pitchFamily="34" charset="0"/>
                <a:cs typeface="Arial" pitchFamily="34" charset="0"/>
              </a:rPr>
              <a:t>programmes</a:t>
            </a:r>
            <a:r>
              <a:rPr lang="en-US" sz="1800" dirty="0" smtClean="0">
                <a:solidFill>
                  <a:srgbClr val="002060"/>
                </a:solidFill>
                <a:latin typeface="Arial" pitchFamily="34" charset="0"/>
                <a:cs typeface="Arial" pitchFamily="34" charset="0"/>
              </a:rPr>
              <a:t> and interact with Implementing Agencies for reviewing the training needs.</a:t>
            </a:r>
            <a:endParaRPr lang="en-IN" sz="1800" dirty="0" smtClean="0">
              <a:solidFill>
                <a:srgbClr val="002060"/>
              </a:solidFill>
              <a:latin typeface="Arial" pitchFamily="34" charset="0"/>
              <a:cs typeface="Arial" pitchFamily="34" charset="0"/>
            </a:endParaRPr>
          </a:p>
          <a:p>
            <a:pPr algn="just">
              <a:buFont typeface="Wingdings" pitchFamily="2" charset="2"/>
              <a:buChar char="Ø"/>
            </a:pPr>
            <a:endParaRPr lang="en-IN" sz="1800" dirty="0" smtClean="0">
              <a:solidFill>
                <a:srgbClr val="002060"/>
              </a:solidFill>
              <a:latin typeface="Arial" pitchFamily="34" charset="0"/>
              <a:cs typeface="Arial" pitchFamily="34" charset="0"/>
            </a:endParaRPr>
          </a:p>
          <a:p>
            <a:pPr lvl="0" algn="just">
              <a:buFont typeface="Wingdings" pitchFamily="2" charset="2"/>
              <a:buChar char="Ø"/>
            </a:pPr>
            <a:r>
              <a:rPr lang="en-US" sz="1800" dirty="0" smtClean="0">
                <a:solidFill>
                  <a:srgbClr val="002060"/>
                </a:solidFill>
                <a:latin typeface="Arial" pitchFamily="34" charset="0"/>
                <a:cs typeface="Arial" pitchFamily="34" charset="0"/>
              </a:rPr>
              <a:t>To finalize Annual training calendar  </a:t>
            </a:r>
            <a:endParaRPr lang="en-IN" sz="1800" dirty="0" smtClean="0">
              <a:solidFill>
                <a:srgbClr val="002060"/>
              </a:solidFill>
              <a:latin typeface="Arial" pitchFamily="34" charset="0"/>
              <a:cs typeface="Arial" pitchFamily="34" charset="0"/>
            </a:endParaRPr>
          </a:p>
          <a:p>
            <a:pPr algn="just"/>
            <a:r>
              <a:rPr lang="en-US" sz="1800" dirty="0" smtClean="0">
                <a:solidFill>
                  <a:srgbClr val="002060"/>
                </a:solidFill>
                <a:latin typeface="Arial" pitchFamily="34" charset="0"/>
                <a:cs typeface="Arial" pitchFamily="34" charset="0"/>
              </a:rPr>
              <a:t> </a:t>
            </a:r>
            <a:endParaRPr lang="en-IN" sz="1800" dirty="0" smtClean="0">
              <a:solidFill>
                <a:srgbClr val="002060"/>
              </a:solidFill>
              <a:latin typeface="Arial" pitchFamily="34" charset="0"/>
              <a:cs typeface="Arial" pitchFamily="34" charset="0"/>
            </a:endParaRPr>
          </a:p>
          <a:p>
            <a:pPr lvl="0" algn="just">
              <a:buFont typeface="Wingdings" pitchFamily="2" charset="2"/>
              <a:buChar char="Ø"/>
            </a:pPr>
            <a:r>
              <a:rPr lang="en-US" sz="1800" dirty="0" smtClean="0">
                <a:solidFill>
                  <a:srgbClr val="002060"/>
                </a:solidFill>
                <a:latin typeface="Arial" pitchFamily="34" charset="0"/>
                <a:cs typeface="Arial" pitchFamily="34" charset="0"/>
              </a:rPr>
              <a:t>To evolve a viable mechanism for the organization of training </a:t>
            </a:r>
            <a:r>
              <a:rPr lang="en-US" sz="1800" dirty="0" err="1" smtClean="0">
                <a:solidFill>
                  <a:srgbClr val="002060"/>
                </a:solidFill>
                <a:latin typeface="Arial" pitchFamily="34" charset="0"/>
                <a:cs typeface="Arial" pitchFamily="34" charset="0"/>
              </a:rPr>
              <a:t>programmes</a:t>
            </a:r>
            <a:r>
              <a:rPr lang="en-US" sz="1800" dirty="0" smtClean="0">
                <a:solidFill>
                  <a:srgbClr val="002060"/>
                </a:solidFill>
                <a:latin typeface="Arial" pitchFamily="34" charset="0"/>
                <a:cs typeface="Arial" pitchFamily="34" charset="0"/>
              </a:rPr>
              <a:t> in the States and Central Agencies for imparting the trainings on basic/advanced modern tools and techniques. </a:t>
            </a:r>
            <a:endParaRPr lang="en-IN" sz="1800" dirty="0" smtClean="0">
              <a:solidFill>
                <a:srgbClr val="002060"/>
              </a:solidFill>
              <a:latin typeface="Arial" pitchFamily="34" charset="0"/>
              <a:cs typeface="Arial" pitchFamily="34" charset="0"/>
            </a:endParaRPr>
          </a:p>
          <a:p>
            <a:pPr algn="just"/>
            <a:r>
              <a:rPr lang="en-US" sz="1800" dirty="0" smtClean="0">
                <a:solidFill>
                  <a:srgbClr val="002060"/>
                </a:solidFill>
                <a:latin typeface="Arial" pitchFamily="34" charset="0"/>
                <a:cs typeface="Arial" pitchFamily="34" charset="0"/>
              </a:rPr>
              <a:t> </a:t>
            </a:r>
            <a:endParaRPr lang="en-IN" sz="1800" dirty="0" smtClean="0">
              <a:solidFill>
                <a:srgbClr val="002060"/>
              </a:solidFill>
              <a:latin typeface="Arial" pitchFamily="34" charset="0"/>
              <a:cs typeface="Arial" pitchFamily="34" charset="0"/>
            </a:endParaRPr>
          </a:p>
          <a:p>
            <a:pPr lvl="0" algn="just">
              <a:buFont typeface="Wingdings" pitchFamily="2" charset="2"/>
              <a:buChar char="Ø"/>
            </a:pPr>
            <a:r>
              <a:rPr lang="en-US" sz="1800" dirty="0" smtClean="0">
                <a:solidFill>
                  <a:srgbClr val="002060"/>
                </a:solidFill>
                <a:latin typeface="Arial" pitchFamily="34" charset="0"/>
                <a:cs typeface="Arial" pitchFamily="34" charset="0"/>
              </a:rPr>
              <a:t>To develop a mechanism to monitor the progress of the training activities for the successful implementation of the capacity building </a:t>
            </a:r>
            <a:r>
              <a:rPr lang="en-US" sz="1800" dirty="0" err="1" smtClean="0">
                <a:solidFill>
                  <a:srgbClr val="002060"/>
                </a:solidFill>
                <a:latin typeface="Arial" pitchFamily="34" charset="0"/>
                <a:cs typeface="Arial" pitchFamily="34" charset="0"/>
              </a:rPr>
              <a:t>programmes</a:t>
            </a:r>
            <a:r>
              <a:rPr lang="en-US" sz="1800" dirty="0" smtClean="0">
                <a:solidFill>
                  <a:srgbClr val="002060"/>
                </a:solidFill>
                <a:latin typeface="Arial" pitchFamily="34" charset="0"/>
                <a:cs typeface="Arial" pitchFamily="34" charset="0"/>
              </a:rPr>
              <a:t>. </a:t>
            </a:r>
            <a:endParaRPr lang="en-IN" sz="1800" dirty="0" smtClean="0">
              <a:solidFill>
                <a:srgbClr val="002060"/>
              </a:solidFill>
              <a:latin typeface="Arial" pitchFamily="34" charset="0"/>
              <a:cs typeface="Arial" pitchFamily="34" charset="0"/>
            </a:endParaRPr>
          </a:p>
          <a:p>
            <a:pPr algn="just"/>
            <a:r>
              <a:rPr lang="en-US" sz="1800" dirty="0" smtClean="0">
                <a:solidFill>
                  <a:srgbClr val="002060"/>
                </a:solidFill>
                <a:latin typeface="Arial" pitchFamily="34" charset="0"/>
                <a:cs typeface="Arial" pitchFamily="34" charset="0"/>
              </a:rPr>
              <a:t> </a:t>
            </a:r>
            <a:endParaRPr lang="en-IN" sz="1800" dirty="0" smtClean="0">
              <a:solidFill>
                <a:srgbClr val="002060"/>
              </a:solidFill>
              <a:latin typeface="Arial" pitchFamily="34" charset="0"/>
              <a:cs typeface="Arial" pitchFamily="34" charset="0"/>
            </a:endParaRPr>
          </a:p>
          <a:p>
            <a:pPr lvl="0" algn="just">
              <a:buFont typeface="Wingdings" pitchFamily="2" charset="2"/>
              <a:buChar char="Ø"/>
            </a:pPr>
            <a:r>
              <a:rPr lang="en-US" sz="1800" dirty="0" smtClean="0">
                <a:solidFill>
                  <a:srgbClr val="002060"/>
                </a:solidFill>
                <a:latin typeface="Arial" pitchFamily="34" charset="0"/>
                <a:cs typeface="Arial" pitchFamily="34" charset="0"/>
              </a:rPr>
              <a:t>To finalize number of trainees and study tours from various implementing agencies at the selected academic and research institutions abroad.</a:t>
            </a:r>
            <a:endParaRPr lang="en-IN" sz="2000" dirty="0">
              <a:solidFill>
                <a:srgbClr val="002060"/>
              </a:solidFill>
            </a:endParaRPr>
          </a:p>
        </p:txBody>
      </p:sp>
      <p:sp>
        <p:nvSpPr>
          <p:cNvPr id="4" name="TextBox 3"/>
          <p:cNvSpPr txBox="1"/>
          <p:nvPr/>
        </p:nvSpPr>
        <p:spPr>
          <a:xfrm>
            <a:off x="0" y="0"/>
            <a:ext cx="9144000" cy="1214422"/>
          </a:xfrm>
          <a:prstGeom prst="rect">
            <a:avLst/>
          </a:prstGeom>
          <a:solidFill>
            <a:srgbClr val="866DB7"/>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vert="horz" rtlCol="0" anchor="ctr" anchorCtr="0">
            <a:normAutofit fontScale="97500"/>
          </a:bodyPr>
          <a:lstStyle/>
          <a:p>
            <a:pPr algn="ctr" fontAlgn="auto">
              <a:spcAft>
                <a:spcPts val="0"/>
              </a:spcAft>
              <a:defRPr/>
            </a:pPr>
            <a:endParaRPr lang="en-US" sz="29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endParaRPr>
          </a:p>
          <a:p>
            <a:pPr algn="ctr" fontAlgn="auto">
              <a:spcAft>
                <a:spcPts val="0"/>
              </a:spcAft>
              <a:defRPr/>
            </a:pPr>
            <a:r>
              <a:rPr lang="en-US" sz="4000" spc="-100" dirty="0" smtClean="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Calibri" pitchFamily="34" charset="0"/>
                <a:cs typeface="Calibri" pitchFamily="34" charset="0"/>
              </a:rPr>
              <a:t>Terms of Reference of (TOR) of Expert Group </a:t>
            </a:r>
            <a:endParaRPr lang="en-IN" sz="4000" spc="-100" dirty="0" smtClean="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Calibri" pitchFamily="34" charset="0"/>
              <a:cs typeface="Calibri" pitchFamily="34" charset="0"/>
            </a:endParaRPr>
          </a:p>
          <a:p>
            <a:pPr algn="ctr" fontAlgn="auto">
              <a:spcAft>
                <a:spcPts val="0"/>
              </a:spcAft>
              <a:defRPr/>
            </a:pPr>
            <a:endParaRPr lang="en-US" sz="29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Box 3"/>
          <p:cNvSpPr txBox="1">
            <a:spLocks noChangeArrowheads="1"/>
          </p:cNvSpPr>
          <p:nvPr/>
        </p:nvSpPr>
        <p:spPr bwMode="auto">
          <a:xfrm>
            <a:off x="251520" y="3573016"/>
            <a:ext cx="8496944" cy="3347070"/>
          </a:xfrm>
          <a:prstGeom prst="rect">
            <a:avLst/>
          </a:prstGeom>
          <a:noFill/>
          <a:ln w="9525">
            <a:noFill/>
            <a:miter lim="800000"/>
            <a:headEnd/>
            <a:tailEnd/>
          </a:ln>
        </p:spPr>
        <p:txBody>
          <a:bodyPr wrap="square">
            <a:spAutoFit/>
          </a:bodyPr>
          <a:lstStyle/>
          <a:p>
            <a:pPr marL="858838" lvl="1" indent="-455613" algn="just">
              <a:spcBef>
                <a:spcPts val="300"/>
              </a:spcBef>
              <a:buClr>
                <a:srgbClr val="FF0000"/>
              </a:buClr>
              <a:buSzPct val="100000"/>
              <a:buFont typeface="Wingdings" pitchFamily="2" charset="2"/>
              <a:buChar char="Ø"/>
              <a:defRPr/>
            </a:pPr>
            <a:r>
              <a:rPr lang="en-US" sz="2000" dirty="0">
                <a:solidFill>
                  <a:srgbClr val="002060"/>
                </a:solidFill>
                <a:latin typeface="Arial" pitchFamily="34" charset="0"/>
                <a:cs typeface="Arial" pitchFamily="34" charset="0"/>
              </a:rPr>
              <a:t>To co-ordinate for R&amp;D proposals to be taken up by the state and central agencies for purpose driven studies in the areas identified under </a:t>
            </a:r>
            <a:r>
              <a:rPr lang="en-US" sz="2000" dirty="0" smtClean="0">
                <a:solidFill>
                  <a:srgbClr val="002060"/>
                </a:solidFill>
                <a:latin typeface="Arial" pitchFamily="34" charset="0"/>
                <a:cs typeface="Arial" pitchFamily="34" charset="0"/>
              </a:rPr>
              <a:t>NHP</a:t>
            </a:r>
          </a:p>
          <a:p>
            <a:pPr marL="858838" lvl="1" indent="-455613" algn="just">
              <a:spcBef>
                <a:spcPts val="300"/>
              </a:spcBef>
              <a:buClr>
                <a:srgbClr val="FF0000"/>
              </a:buClr>
              <a:buSzPct val="100000"/>
              <a:buFont typeface="Wingdings" pitchFamily="2" charset="2"/>
              <a:buChar char="Ø"/>
              <a:defRPr/>
            </a:pPr>
            <a:r>
              <a:rPr lang="en-US" sz="2000" dirty="0" smtClean="0">
                <a:solidFill>
                  <a:srgbClr val="002060"/>
                </a:solidFill>
                <a:latin typeface="Arial" pitchFamily="34" charset="0"/>
                <a:cs typeface="Arial" pitchFamily="34" charset="0"/>
              </a:rPr>
              <a:t>To review the PDS by Expert members and approval of the PDS</a:t>
            </a:r>
          </a:p>
          <a:p>
            <a:pPr marL="858838" lvl="1" indent="-455613" algn="just">
              <a:spcBef>
                <a:spcPts val="300"/>
              </a:spcBef>
              <a:buClr>
                <a:srgbClr val="FF0000"/>
              </a:buClr>
              <a:buSzPct val="100000"/>
              <a:buFont typeface="Wingdings" pitchFamily="2" charset="2"/>
              <a:buChar char="Ø"/>
              <a:defRPr/>
            </a:pPr>
            <a:r>
              <a:rPr lang="en-US" sz="2000" dirty="0" smtClean="0">
                <a:solidFill>
                  <a:srgbClr val="002060"/>
                </a:solidFill>
                <a:latin typeface="Arial" pitchFamily="34" charset="0"/>
                <a:cs typeface="Arial" pitchFamily="34" charset="0"/>
              </a:rPr>
              <a:t>To review and examine the progress of the project in conformance with the milestones, targets and objectives as contained in the proposal;</a:t>
            </a:r>
            <a:endParaRPr lang="en-IN" sz="2000" dirty="0" smtClean="0">
              <a:solidFill>
                <a:srgbClr val="002060"/>
              </a:solidFill>
              <a:latin typeface="Arial" pitchFamily="34" charset="0"/>
              <a:cs typeface="Arial" pitchFamily="34" charset="0"/>
            </a:endParaRPr>
          </a:p>
          <a:p>
            <a:pPr marL="858838" lvl="1" indent="-455613" algn="just">
              <a:spcBef>
                <a:spcPts val="300"/>
              </a:spcBef>
              <a:buClr>
                <a:srgbClr val="FF0000"/>
              </a:buClr>
              <a:buSzPct val="100000"/>
              <a:buFont typeface="Wingdings" pitchFamily="2" charset="2"/>
              <a:buChar char="Ø"/>
              <a:defRPr/>
            </a:pPr>
            <a:r>
              <a:rPr lang="en-US" sz="2000" dirty="0" smtClean="0">
                <a:solidFill>
                  <a:srgbClr val="002060"/>
                </a:solidFill>
                <a:latin typeface="Arial" pitchFamily="34" charset="0"/>
                <a:cs typeface="Arial" pitchFamily="34" charset="0"/>
              </a:rPr>
              <a:t>To </a:t>
            </a:r>
            <a:r>
              <a:rPr lang="en-US" sz="2000" dirty="0">
                <a:solidFill>
                  <a:srgbClr val="002060"/>
                </a:solidFill>
                <a:latin typeface="Arial" pitchFamily="34" charset="0"/>
                <a:cs typeface="Arial" pitchFamily="34" charset="0"/>
              </a:rPr>
              <a:t>disseminate research </a:t>
            </a:r>
            <a:r>
              <a:rPr lang="en-US" sz="2000" dirty="0" smtClean="0">
                <a:solidFill>
                  <a:srgbClr val="002060"/>
                </a:solidFill>
                <a:latin typeface="Arial" pitchFamily="34" charset="0"/>
                <a:cs typeface="Arial" pitchFamily="34" charset="0"/>
              </a:rPr>
              <a:t>findings</a:t>
            </a:r>
            <a:endParaRPr lang="en-IN" sz="2000" dirty="0">
              <a:solidFill>
                <a:srgbClr val="002060"/>
              </a:solidFill>
              <a:latin typeface="Arial" pitchFamily="34" charset="0"/>
              <a:cs typeface="Arial" pitchFamily="34" charset="0"/>
            </a:endParaRPr>
          </a:p>
          <a:p>
            <a:pPr algn="just"/>
            <a:endParaRPr lang="en-IN" sz="2400" dirty="0">
              <a:solidFill>
                <a:srgbClr val="FF0000"/>
              </a:solidFill>
            </a:endParaRPr>
          </a:p>
        </p:txBody>
      </p:sp>
      <p:sp>
        <p:nvSpPr>
          <p:cNvPr id="25603" name="TextBox 4"/>
          <p:cNvSpPr txBox="1">
            <a:spLocks noChangeArrowheads="1"/>
          </p:cNvSpPr>
          <p:nvPr/>
        </p:nvSpPr>
        <p:spPr bwMode="auto">
          <a:xfrm>
            <a:off x="683568" y="836712"/>
            <a:ext cx="7885112" cy="3970318"/>
          </a:xfrm>
          <a:prstGeom prst="rect">
            <a:avLst/>
          </a:prstGeom>
          <a:noFill/>
          <a:ln w="9525">
            <a:noFill/>
            <a:miter lim="800000"/>
            <a:headEnd/>
            <a:tailEnd/>
          </a:ln>
        </p:spPr>
        <p:txBody>
          <a:bodyPr wrap="square">
            <a:spAutoFit/>
          </a:bodyPr>
          <a:lstStyle/>
          <a:p>
            <a:pPr algn="ctr">
              <a:defRPr/>
            </a:pPr>
            <a:endParaRPr lang="en-US" sz="2400" dirty="0">
              <a:solidFill>
                <a:srgbClr val="002060"/>
              </a:solidFill>
              <a:cs typeface="Arial" pitchFamily="34" charset="0"/>
            </a:endParaRPr>
          </a:p>
          <a:p>
            <a:pPr algn="just">
              <a:defRPr/>
            </a:pPr>
            <a:r>
              <a:rPr lang="en-US" sz="2600" dirty="0">
                <a:solidFill>
                  <a:srgbClr val="C00000"/>
                </a:solidFill>
                <a:latin typeface="Calibri" pitchFamily="34" charset="0"/>
                <a:cs typeface="Calibri" pitchFamily="34" charset="0"/>
              </a:rPr>
              <a:t>PDS is related to specific issues of water management problems identified within the area of operation of implementing agencies and of public concern. </a:t>
            </a:r>
          </a:p>
          <a:p>
            <a:pPr algn="just">
              <a:defRPr/>
            </a:pPr>
            <a:endParaRPr lang="en-US" sz="2600" dirty="0">
              <a:solidFill>
                <a:srgbClr val="002060"/>
              </a:solidFill>
              <a:latin typeface="Calibri" pitchFamily="34" charset="0"/>
              <a:cs typeface="Calibri" pitchFamily="34" charset="0"/>
            </a:endParaRPr>
          </a:p>
          <a:p>
            <a:pPr algn="just">
              <a:defRPr/>
            </a:pPr>
            <a:r>
              <a:rPr lang="en-US" sz="2600" dirty="0">
                <a:solidFill>
                  <a:srgbClr val="0070C0"/>
                </a:solidFill>
                <a:latin typeface="Calibri" pitchFamily="34" charset="0"/>
                <a:cs typeface="Calibri" pitchFamily="34" charset="0"/>
              </a:rPr>
              <a:t>The </a:t>
            </a:r>
            <a:r>
              <a:rPr lang="en-US" sz="2600" dirty="0" smtClean="0">
                <a:solidFill>
                  <a:srgbClr val="0070C0"/>
                </a:solidFill>
                <a:latin typeface="Calibri" pitchFamily="34" charset="0"/>
                <a:cs typeface="Calibri" pitchFamily="34" charset="0"/>
              </a:rPr>
              <a:t>Terms of reference (TOR) of </a:t>
            </a:r>
            <a:r>
              <a:rPr lang="en-US" sz="2600" dirty="0">
                <a:solidFill>
                  <a:srgbClr val="0070C0"/>
                </a:solidFill>
                <a:latin typeface="Calibri" pitchFamily="34" charset="0"/>
                <a:cs typeface="Calibri" pitchFamily="34" charset="0"/>
              </a:rPr>
              <a:t>R&amp;D Section are listed below</a:t>
            </a:r>
            <a:r>
              <a:rPr lang="en-US" sz="2600" dirty="0" smtClean="0">
                <a:solidFill>
                  <a:srgbClr val="0070C0"/>
                </a:solidFill>
                <a:latin typeface="Calibri" pitchFamily="34" charset="0"/>
                <a:cs typeface="Calibri" pitchFamily="34" charset="0"/>
              </a:rPr>
              <a:t>:</a:t>
            </a:r>
          </a:p>
          <a:p>
            <a:pPr algn="just">
              <a:defRPr/>
            </a:pPr>
            <a:endParaRPr lang="en-IN" sz="2400" dirty="0">
              <a:solidFill>
                <a:srgbClr val="FF0000"/>
              </a:solidFill>
              <a:cs typeface="Arial" pitchFamily="34" charset="0"/>
            </a:endParaRPr>
          </a:p>
          <a:p>
            <a:pPr algn="just">
              <a:defRPr/>
            </a:pPr>
            <a:endParaRPr lang="en-IN" sz="2400" dirty="0">
              <a:solidFill>
                <a:srgbClr val="002060"/>
              </a:solidFill>
              <a:cs typeface="Arial" pitchFamily="34" charset="0"/>
            </a:endParaRPr>
          </a:p>
          <a:p>
            <a:pPr algn="just">
              <a:defRPr/>
            </a:pPr>
            <a:endParaRPr lang="en-IN" sz="2400" dirty="0">
              <a:solidFill>
                <a:srgbClr val="002060"/>
              </a:solidFill>
              <a:cs typeface="Arial" pitchFamily="34" charset="0"/>
            </a:endParaRPr>
          </a:p>
        </p:txBody>
      </p:sp>
      <p:sp>
        <p:nvSpPr>
          <p:cNvPr id="4" name="TextBox 3"/>
          <p:cNvSpPr txBox="1"/>
          <p:nvPr/>
        </p:nvSpPr>
        <p:spPr>
          <a:xfrm>
            <a:off x="0" y="0"/>
            <a:ext cx="9144000" cy="1142984"/>
          </a:xfrm>
          <a:prstGeom prst="rect">
            <a:avLst/>
          </a:prstGeom>
          <a:solidFill>
            <a:srgbClr val="866DB7"/>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vert="horz" rtlCol="0" anchor="ctr" anchorCtr="0">
            <a:normAutofit fontScale="97500" lnSpcReduction="10000"/>
          </a:bodyPr>
          <a:lstStyle/>
          <a:p>
            <a:pPr algn="ctr" fontAlgn="auto">
              <a:spcAft>
                <a:spcPts val="0"/>
              </a:spcAft>
              <a:defRPr/>
            </a:pPr>
            <a:endParaRPr lang="en-US" sz="32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endParaRPr>
          </a:p>
          <a:p>
            <a:pPr algn="ctr" fontAlgn="auto">
              <a:spcAft>
                <a:spcPts val="0"/>
              </a:spcAft>
              <a:defRPr/>
            </a:pPr>
            <a:r>
              <a:rPr lang="en-US" sz="32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t>   </a:t>
            </a:r>
            <a:r>
              <a:rPr lang="en-US" sz="4500" spc="-100" dirty="0" smtClean="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Calibri" pitchFamily="34" charset="0"/>
                <a:cs typeface="Calibri" pitchFamily="34" charset="0"/>
              </a:rPr>
              <a:t>PURPOSE DRIVEN STUDIES (PDS)</a:t>
            </a:r>
          </a:p>
          <a:p>
            <a:pPr algn="ctr" fontAlgn="auto">
              <a:spcAft>
                <a:spcPts val="0"/>
              </a:spcAft>
              <a:defRPr/>
            </a:pPr>
            <a:endParaRPr lang="en-US" sz="32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26"/>
          <p:cNvSpPr>
            <a:spLocks noGrp="1" noChangeArrowheads="1"/>
          </p:cNvSpPr>
          <p:nvPr>
            <p:ph idx="1"/>
          </p:nvPr>
        </p:nvSpPr>
        <p:spPr>
          <a:xfrm>
            <a:off x="500034" y="1142984"/>
            <a:ext cx="8286808" cy="5500726"/>
          </a:xfrm>
        </p:spPr>
        <p:txBody>
          <a:bodyPr>
            <a:normAutofit fontScale="92500"/>
          </a:bodyPr>
          <a:lstStyle/>
          <a:p>
            <a:pPr marL="365760" indent="-283464" eaLnBrk="1" fontAlgn="auto" hangingPunct="1">
              <a:spcAft>
                <a:spcPts val="0"/>
              </a:spcAft>
              <a:buFontTx/>
              <a:buNone/>
              <a:defRPr/>
            </a:pPr>
            <a:r>
              <a:rPr lang="en-US" sz="4000" b="1" i="1" dirty="0" smtClean="0">
                <a:solidFill>
                  <a:srgbClr val="C00000"/>
                </a:solidFill>
                <a:latin typeface="Calibri" pitchFamily="34" charset="0"/>
                <a:cs typeface="Calibri" pitchFamily="34" charset="0"/>
              </a:rPr>
              <a:t>TOR for PI of PDS</a:t>
            </a:r>
          </a:p>
          <a:p>
            <a:pPr marL="365760" indent="-283464" algn="ctr" eaLnBrk="1" fontAlgn="auto" hangingPunct="1">
              <a:spcAft>
                <a:spcPts val="0"/>
              </a:spcAft>
              <a:buFontTx/>
              <a:buNone/>
              <a:defRPr/>
            </a:pPr>
            <a:endParaRPr lang="en-US" sz="1400" b="1" i="1" dirty="0" smtClean="0">
              <a:solidFill>
                <a:schemeClr val="accent3">
                  <a:lumMod val="75000"/>
                </a:schemeClr>
              </a:solidFill>
              <a:latin typeface="Arial" pitchFamily="34" charset="0"/>
              <a:cs typeface="Arial" pitchFamily="34" charset="0"/>
            </a:endParaRPr>
          </a:p>
          <a:p>
            <a:r>
              <a:rPr lang="en-IN" sz="2400" b="1" dirty="0" smtClean="0">
                <a:solidFill>
                  <a:srgbClr val="002060"/>
                </a:solidFill>
                <a:latin typeface="Arial" pitchFamily="34" charset="0"/>
                <a:cs typeface="Arial" pitchFamily="34" charset="0"/>
              </a:rPr>
              <a:t>Preparation and submission of PDS in prescribed format</a:t>
            </a:r>
            <a:endParaRPr lang="en-IN" sz="2400" dirty="0" smtClean="0">
              <a:solidFill>
                <a:srgbClr val="002060"/>
              </a:solidFill>
              <a:latin typeface="Arial" pitchFamily="34" charset="0"/>
              <a:cs typeface="Arial" pitchFamily="34" charset="0"/>
            </a:endParaRPr>
          </a:p>
          <a:p>
            <a:r>
              <a:rPr lang="en-IN" sz="2400" b="1" dirty="0" smtClean="0">
                <a:solidFill>
                  <a:srgbClr val="002060"/>
                </a:solidFill>
                <a:latin typeface="Arial" pitchFamily="34" charset="0"/>
                <a:cs typeface="Arial" pitchFamily="34" charset="0"/>
              </a:rPr>
              <a:t>Components/Expenditure Heads of Estimate</a:t>
            </a:r>
            <a:endParaRPr lang="en-IN" sz="2400" dirty="0" smtClean="0">
              <a:solidFill>
                <a:srgbClr val="002060"/>
              </a:solidFill>
              <a:latin typeface="Arial" pitchFamily="34" charset="0"/>
              <a:cs typeface="Arial" pitchFamily="34" charset="0"/>
            </a:endParaRPr>
          </a:p>
          <a:p>
            <a:pPr>
              <a:buNone/>
            </a:pPr>
            <a:r>
              <a:rPr lang="en-IN" sz="2400" b="1" dirty="0" smtClean="0">
                <a:solidFill>
                  <a:srgbClr val="002060"/>
                </a:solidFill>
                <a:latin typeface="Arial" pitchFamily="34" charset="0"/>
                <a:cs typeface="Arial" pitchFamily="34" charset="0"/>
              </a:rPr>
              <a:t>		 Remuneration/Emoluments for manpower</a:t>
            </a:r>
            <a:endParaRPr lang="en-IN" sz="2400" dirty="0" smtClean="0">
              <a:solidFill>
                <a:srgbClr val="002060"/>
              </a:solidFill>
              <a:latin typeface="Arial" pitchFamily="34" charset="0"/>
              <a:cs typeface="Arial" pitchFamily="34" charset="0"/>
            </a:endParaRPr>
          </a:p>
          <a:p>
            <a:pPr>
              <a:buNone/>
            </a:pPr>
            <a:r>
              <a:rPr lang="en-IN" sz="2400" b="1" dirty="0" smtClean="0">
                <a:solidFill>
                  <a:srgbClr val="002060"/>
                </a:solidFill>
                <a:latin typeface="Arial" pitchFamily="34" charset="0"/>
                <a:cs typeface="Arial" pitchFamily="34" charset="0"/>
              </a:rPr>
              <a:t>		 Travel Expenses</a:t>
            </a:r>
            <a:endParaRPr lang="en-IN" sz="2400" dirty="0" smtClean="0">
              <a:solidFill>
                <a:srgbClr val="002060"/>
              </a:solidFill>
              <a:latin typeface="Arial" pitchFamily="34" charset="0"/>
              <a:cs typeface="Arial" pitchFamily="34" charset="0"/>
            </a:endParaRPr>
          </a:p>
          <a:p>
            <a:pPr lvl="2">
              <a:buNone/>
            </a:pPr>
            <a:r>
              <a:rPr lang="en-IN" sz="2400" b="1" dirty="0" smtClean="0">
                <a:solidFill>
                  <a:srgbClr val="002060"/>
                </a:solidFill>
                <a:latin typeface="Arial" pitchFamily="34" charset="0"/>
                <a:cs typeface="Arial" pitchFamily="34" charset="0"/>
              </a:rPr>
              <a:t>	Infrastructure/Equipments</a:t>
            </a:r>
            <a:endParaRPr lang="en-IN" sz="2400" dirty="0" smtClean="0">
              <a:solidFill>
                <a:srgbClr val="002060"/>
              </a:solidFill>
              <a:latin typeface="Arial" pitchFamily="34" charset="0"/>
              <a:cs typeface="Arial" pitchFamily="34" charset="0"/>
            </a:endParaRPr>
          </a:p>
          <a:p>
            <a:pPr lvl="2">
              <a:buNone/>
            </a:pPr>
            <a:r>
              <a:rPr lang="en-IN" sz="2400" b="1" dirty="0" smtClean="0">
                <a:solidFill>
                  <a:srgbClr val="002060"/>
                </a:solidFill>
                <a:latin typeface="Arial" pitchFamily="34" charset="0"/>
                <a:cs typeface="Arial" pitchFamily="34" charset="0"/>
              </a:rPr>
              <a:t>	Experimental Charges</a:t>
            </a:r>
            <a:endParaRPr lang="en-IN" sz="2400" dirty="0" smtClean="0">
              <a:solidFill>
                <a:srgbClr val="002060"/>
              </a:solidFill>
              <a:latin typeface="Arial" pitchFamily="34" charset="0"/>
              <a:cs typeface="Arial" pitchFamily="34" charset="0"/>
            </a:endParaRPr>
          </a:p>
          <a:p>
            <a:pPr lvl="2">
              <a:buNone/>
            </a:pPr>
            <a:r>
              <a:rPr lang="en-IN" sz="2400" b="1" dirty="0" smtClean="0">
                <a:solidFill>
                  <a:srgbClr val="002060"/>
                </a:solidFill>
                <a:latin typeface="Arial" pitchFamily="34" charset="0"/>
                <a:cs typeface="Arial" pitchFamily="34" charset="0"/>
              </a:rPr>
              <a:t>	Consultancy charges</a:t>
            </a:r>
            <a:endParaRPr lang="en-IN" sz="2400" dirty="0" smtClean="0">
              <a:solidFill>
                <a:srgbClr val="002060"/>
              </a:solidFill>
              <a:latin typeface="Arial" pitchFamily="34" charset="0"/>
              <a:cs typeface="Arial" pitchFamily="34" charset="0"/>
            </a:endParaRPr>
          </a:p>
          <a:p>
            <a:pPr lvl="2">
              <a:buNone/>
            </a:pPr>
            <a:r>
              <a:rPr lang="en-IN" sz="2400" b="1" dirty="0" smtClean="0">
                <a:solidFill>
                  <a:srgbClr val="002060"/>
                </a:solidFill>
                <a:latin typeface="Arial" pitchFamily="34" charset="0"/>
                <a:cs typeface="Arial" pitchFamily="34" charset="0"/>
              </a:rPr>
              <a:t>   Contingencies</a:t>
            </a:r>
            <a:endParaRPr lang="en-IN" sz="2400" dirty="0" smtClean="0">
              <a:solidFill>
                <a:srgbClr val="002060"/>
              </a:solidFill>
              <a:latin typeface="Arial" pitchFamily="34" charset="0"/>
              <a:cs typeface="Arial" pitchFamily="34" charset="0"/>
            </a:endParaRPr>
          </a:p>
          <a:p>
            <a:r>
              <a:rPr lang="en-IN" sz="2400" b="1" dirty="0" smtClean="0">
                <a:solidFill>
                  <a:srgbClr val="002060"/>
                </a:solidFill>
                <a:latin typeface="Arial" pitchFamily="34" charset="0"/>
                <a:cs typeface="Arial" pitchFamily="34" charset="0"/>
              </a:rPr>
              <a:t>Procurement as per world bank procedure </a:t>
            </a:r>
          </a:p>
          <a:p>
            <a:r>
              <a:rPr lang="en-IN" sz="2400" b="1" dirty="0" smtClean="0">
                <a:solidFill>
                  <a:srgbClr val="002060"/>
                </a:solidFill>
                <a:latin typeface="Arial" pitchFamily="34" charset="0"/>
                <a:cs typeface="Arial" pitchFamily="34" charset="0"/>
              </a:rPr>
              <a:t>Submission of Progress of PDS every six months</a:t>
            </a:r>
          </a:p>
          <a:p>
            <a:r>
              <a:rPr lang="en-IN" sz="2400" b="1" dirty="0" smtClean="0">
                <a:solidFill>
                  <a:srgbClr val="002060"/>
                </a:solidFill>
                <a:latin typeface="Arial" pitchFamily="34" charset="0"/>
                <a:cs typeface="Arial" pitchFamily="34" charset="0"/>
              </a:rPr>
              <a:t>Submission of Project Report</a:t>
            </a:r>
            <a:endParaRPr lang="en-IN" sz="2400" dirty="0">
              <a:solidFill>
                <a:srgbClr val="002060"/>
              </a:solidFill>
              <a:latin typeface="Arial" pitchFamily="34" charset="0"/>
              <a:cs typeface="Arial" pitchFamily="34" charset="0"/>
            </a:endParaRPr>
          </a:p>
        </p:txBody>
      </p:sp>
      <p:sp>
        <p:nvSpPr>
          <p:cNvPr id="34819" name="Rectangle 1027"/>
          <p:cNvSpPr>
            <a:spLocks noChangeArrowheads="1"/>
          </p:cNvSpPr>
          <p:nvPr/>
        </p:nvSpPr>
        <p:spPr bwMode="auto">
          <a:xfrm>
            <a:off x="762000" y="0"/>
            <a:ext cx="8382000" cy="1143000"/>
          </a:xfrm>
          <a:prstGeom prst="rect">
            <a:avLst/>
          </a:prstGeom>
          <a:noFill/>
          <a:ln w="9525">
            <a:noFill/>
            <a:miter lim="800000"/>
            <a:headEnd/>
            <a:tailEnd/>
          </a:ln>
        </p:spPr>
        <p:txBody>
          <a:bodyPr anchor="ctr"/>
          <a:lstStyle/>
          <a:p>
            <a:pPr algn="ctr" eaLnBrk="0" hangingPunct="0"/>
            <a:r>
              <a:rPr lang="en-US" sz="4400">
                <a:solidFill>
                  <a:srgbClr val="CCFF33"/>
                </a:solidFill>
              </a:rPr>
              <a:t/>
            </a:r>
            <a:br>
              <a:rPr lang="en-US" sz="4400">
                <a:solidFill>
                  <a:srgbClr val="CCFF33"/>
                </a:solidFill>
              </a:rPr>
            </a:br>
            <a:endParaRPr lang="en-US" sz="4400">
              <a:solidFill>
                <a:srgbClr val="CCFF33"/>
              </a:solidFill>
            </a:endParaRPr>
          </a:p>
        </p:txBody>
      </p:sp>
      <p:sp>
        <p:nvSpPr>
          <p:cNvPr id="81924" name="Text Box 1028"/>
          <p:cNvSpPr txBox="1">
            <a:spLocks noChangeArrowheads="1"/>
          </p:cNvSpPr>
          <p:nvPr/>
        </p:nvSpPr>
        <p:spPr bwMode="auto">
          <a:xfrm>
            <a:off x="0" y="0"/>
            <a:ext cx="9144000" cy="1071546"/>
          </a:xfrm>
          <a:prstGeom prst="rect">
            <a:avLst/>
          </a:prstGeom>
          <a:solidFill>
            <a:srgbClr val="866DB7"/>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vert="horz" rtlCol="0" anchor="ctr" anchorCtr="0">
            <a:normAutofit fontScale="97500"/>
          </a:bodyPr>
          <a:lstStyle/>
          <a:p>
            <a:pPr marL="342900" indent="-342900" algn="ctr" eaLnBrk="0" fontAlgn="auto" hangingPunct="0">
              <a:lnSpc>
                <a:spcPct val="90000"/>
              </a:lnSpc>
              <a:spcAft>
                <a:spcPts val="0"/>
              </a:spcAft>
              <a:buClr>
                <a:schemeClr val="accent1"/>
              </a:buClr>
              <a:buSzPct val="80000"/>
              <a:defRPr/>
            </a:pPr>
            <a:r>
              <a:rPr lang="en-US" sz="4400" spc="-100" dirty="0" smtClean="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Calibri" pitchFamily="34" charset="0"/>
                <a:cs typeface="Calibri" pitchFamily="34" charset="0"/>
              </a:rPr>
              <a:t>Purpose Driven Studies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idx="1"/>
          </p:nvPr>
        </p:nvSpPr>
        <p:spPr>
          <a:xfrm>
            <a:off x="500034" y="1071546"/>
            <a:ext cx="8429684" cy="5500726"/>
          </a:xfrm>
        </p:spPr>
        <p:txBody>
          <a:bodyPr>
            <a:normAutofit/>
          </a:bodyPr>
          <a:lstStyle/>
          <a:p>
            <a:pPr marL="858838" lvl="1" indent="-455613" algn="just" eaLnBrk="1" fontAlgn="base" hangingPunct="1">
              <a:spcAft>
                <a:spcPct val="0"/>
              </a:spcAft>
              <a:buClr>
                <a:srgbClr val="00682F"/>
              </a:buClr>
              <a:buSzPct val="100000"/>
              <a:buFont typeface="Wingdings" pitchFamily="2" charset="2"/>
              <a:buChar char="Ø"/>
              <a:defRPr/>
            </a:pPr>
            <a:r>
              <a:rPr lang="en-US" b="1" dirty="0" smtClean="0">
                <a:solidFill>
                  <a:srgbClr val="0070C0"/>
                </a:solidFill>
                <a:latin typeface="Calibri" pitchFamily="34" charset="0"/>
                <a:cs typeface="Calibri" pitchFamily="34" charset="0"/>
              </a:rPr>
              <a:t>Impact of climate on water resources</a:t>
            </a:r>
          </a:p>
          <a:p>
            <a:pPr marL="858838" lvl="1" indent="-455613" algn="just" eaLnBrk="1" fontAlgn="base" hangingPunct="1">
              <a:spcAft>
                <a:spcPct val="0"/>
              </a:spcAft>
              <a:buClr>
                <a:srgbClr val="00682F"/>
              </a:buClr>
              <a:buSzPct val="100000"/>
              <a:buFont typeface="Wingdings" pitchFamily="2" charset="2"/>
              <a:buChar char="Ø"/>
              <a:defRPr/>
            </a:pPr>
            <a:r>
              <a:rPr lang="en-US" b="1" dirty="0" smtClean="0">
                <a:solidFill>
                  <a:srgbClr val="0070C0"/>
                </a:solidFill>
                <a:latin typeface="Calibri" pitchFamily="34" charset="0"/>
                <a:cs typeface="Calibri" pitchFamily="34" charset="0"/>
              </a:rPr>
              <a:t>Hydrological modeling </a:t>
            </a:r>
          </a:p>
          <a:p>
            <a:pPr marL="858838" lvl="1" indent="-455613" algn="just" eaLnBrk="1" fontAlgn="base" hangingPunct="1">
              <a:spcAft>
                <a:spcPct val="0"/>
              </a:spcAft>
              <a:buClr>
                <a:srgbClr val="00682F"/>
              </a:buClr>
              <a:buSzPct val="100000"/>
              <a:buFont typeface="Wingdings" pitchFamily="2" charset="2"/>
              <a:buChar char="Ø"/>
              <a:defRPr/>
            </a:pPr>
            <a:r>
              <a:rPr lang="en-US" b="1" dirty="0" smtClean="0">
                <a:solidFill>
                  <a:srgbClr val="0070C0"/>
                </a:solidFill>
                <a:latin typeface="Calibri" pitchFamily="34" charset="0"/>
                <a:cs typeface="Calibri" pitchFamily="34" charset="0"/>
              </a:rPr>
              <a:t>Prediction of </a:t>
            </a:r>
            <a:r>
              <a:rPr lang="en-US" b="1" dirty="0" err="1" smtClean="0">
                <a:solidFill>
                  <a:srgbClr val="0070C0"/>
                </a:solidFill>
                <a:latin typeface="Calibri" pitchFamily="34" charset="0"/>
                <a:cs typeface="Calibri" pitchFamily="34" charset="0"/>
              </a:rPr>
              <a:t>ungauged</a:t>
            </a:r>
            <a:r>
              <a:rPr lang="en-US" b="1" dirty="0" smtClean="0">
                <a:solidFill>
                  <a:srgbClr val="0070C0"/>
                </a:solidFill>
                <a:latin typeface="Calibri" pitchFamily="34" charset="0"/>
                <a:cs typeface="Calibri" pitchFamily="34" charset="0"/>
              </a:rPr>
              <a:t> basins</a:t>
            </a:r>
          </a:p>
          <a:p>
            <a:pPr marL="858838" lvl="1" indent="-455613" algn="just" eaLnBrk="1" fontAlgn="base" hangingPunct="1">
              <a:spcAft>
                <a:spcPct val="0"/>
              </a:spcAft>
              <a:buClr>
                <a:srgbClr val="00682F"/>
              </a:buClr>
              <a:buSzPct val="100000"/>
              <a:buFont typeface="Wingdings" pitchFamily="2" charset="2"/>
              <a:buChar char="Ø"/>
              <a:defRPr/>
            </a:pPr>
            <a:r>
              <a:rPr lang="en-US" b="1" dirty="0" smtClean="0">
                <a:solidFill>
                  <a:srgbClr val="0070C0"/>
                </a:solidFill>
                <a:latin typeface="Calibri" pitchFamily="34" charset="0"/>
                <a:cs typeface="Calibri" pitchFamily="34" charset="0"/>
              </a:rPr>
              <a:t>Stream flow simulation for snow/glacier fed rivers</a:t>
            </a:r>
          </a:p>
          <a:p>
            <a:pPr marL="858838" lvl="1" indent="-455613" algn="just" eaLnBrk="1" fontAlgn="base" hangingPunct="1">
              <a:spcAft>
                <a:spcPct val="0"/>
              </a:spcAft>
              <a:buClr>
                <a:srgbClr val="00682F"/>
              </a:buClr>
              <a:buSzPct val="100000"/>
              <a:buFont typeface="Wingdings" pitchFamily="2" charset="2"/>
              <a:buChar char="Ø"/>
              <a:defRPr/>
            </a:pPr>
            <a:r>
              <a:rPr lang="en-US" b="1" dirty="0" smtClean="0">
                <a:solidFill>
                  <a:srgbClr val="0070C0"/>
                </a:solidFill>
                <a:latin typeface="Calibri" pitchFamily="34" charset="0"/>
                <a:cs typeface="Calibri" pitchFamily="34" charset="0"/>
              </a:rPr>
              <a:t>Reservoir operation and Reservoir sedimentation</a:t>
            </a:r>
          </a:p>
          <a:p>
            <a:pPr marL="858838" lvl="1" indent="-455613" algn="just" eaLnBrk="1" fontAlgn="base" hangingPunct="1">
              <a:spcAft>
                <a:spcPct val="0"/>
              </a:spcAft>
              <a:buClr>
                <a:srgbClr val="00682F"/>
              </a:buClr>
              <a:buSzPct val="100000"/>
              <a:buFont typeface="Wingdings" pitchFamily="2" charset="2"/>
              <a:buChar char="Ø"/>
              <a:defRPr/>
            </a:pPr>
            <a:r>
              <a:rPr lang="en-US" b="1" dirty="0" smtClean="0">
                <a:solidFill>
                  <a:srgbClr val="0070C0"/>
                </a:solidFill>
                <a:latin typeface="Calibri" pitchFamily="34" charset="0"/>
                <a:cs typeface="Calibri" pitchFamily="34" charset="0"/>
              </a:rPr>
              <a:t>Flood </a:t>
            </a:r>
            <a:r>
              <a:rPr lang="en-US" b="1" dirty="0" err="1" smtClean="0">
                <a:solidFill>
                  <a:srgbClr val="0070C0"/>
                </a:solidFill>
                <a:latin typeface="Calibri" pitchFamily="34" charset="0"/>
                <a:cs typeface="Calibri" pitchFamily="34" charset="0"/>
              </a:rPr>
              <a:t>modelling</a:t>
            </a:r>
            <a:r>
              <a:rPr lang="en-US" b="1" dirty="0" smtClean="0">
                <a:solidFill>
                  <a:srgbClr val="0070C0"/>
                </a:solidFill>
                <a:latin typeface="Calibri" pitchFamily="34" charset="0"/>
                <a:cs typeface="Calibri" pitchFamily="34" charset="0"/>
              </a:rPr>
              <a:t> and management</a:t>
            </a:r>
          </a:p>
          <a:p>
            <a:pPr marL="858838" lvl="1" indent="-455613" algn="just" eaLnBrk="1" fontAlgn="base" hangingPunct="1">
              <a:spcAft>
                <a:spcPct val="0"/>
              </a:spcAft>
              <a:buClr>
                <a:srgbClr val="00682F"/>
              </a:buClr>
              <a:buSzPct val="100000"/>
              <a:buFont typeface="Wingdings" pitchFamily="2" charset="2"/>
              <a:buChar char="Ø"/>
              <a:defRPr/>
            </a:pPr>
            <a:r>
              <a:rPr lang="en-US" b="1" dirty="0" smtClean="0">
                <a:solidFill>
                  <a:srgbClr val="0070C0"/>
                </a:solidFill>
                <a:latin typeface="Calibri" pitchFamily="34" charset="0"/>
                <a:cs typeface="Calibri" pitchFamily="34" charset="0"/>
              </a:rPr>
              <a:t>Drought monitoring, mitigation &amp; management</a:t>
            </a:r>
          </a:p>
          <a:p>
            <a:pPr marL="858838" lvl="1" indent="-455613" algn="just" eaLnBrk="1" fontAlgn="base" hangingPunct="1">
              <a:lnSpc>
                <a:spcPct val="120000"/>
              </a:lnSpc>
              <a:spcAft>
                <a:spcPct val="0"/>
              </a:spcAft>
              <a:buClr>
                <a:srgbClr val="00682F"/>
              </a:buClr>
              <a:buSzPct val="100000"/>
              <a:buFont typeface="Wingdings" pitchFamily="2" charset="2"/>
              <a:buChar char="Ø"/>
              <a:defRPr/>
            </a:pPr>
            <a:r>
              <a:rPr lang="en-US" b="1" dirty="0" smtClean="0">
                <a:solidFill>
                  <a:srgbClr val="0070C0"/>
                </a:solidFill>
                <a:latin typeface="Calibri" pitchFamily="34" charset="0"/>
                <a:cs typeface="Calibri" pitchFamily="34" charset="0"/>
              </a:rPr>
              <a:t>Ground water </a:t>
            </a:r>
            <a:r>
              <a:rPr lang="en-US" b="1" dirty="0" err="1" smtClean="0">
                <a:solidFill>
                  <a:srgbClr val="0070C0"/>
                </a:solidFill>
                <a:latin typeface="Calibri" pitchFamily="34" charset="0"/>
                <a:cs typeface="Calibri" pitchFamily="34" charset="0"/>
              </a:rPr>
              <a:t>modelling</a:t>
            </a:r>
            <a:r>
              <a:rPr lang="en-US" b="1" dirty="0" smtClean="0">
                <a:solidFill>
                  <a:srgbClr val="0070C0"/>
                </a:solidFill>
                <a:latin typeface="Calibri" pitchFamily="34" charset="0"/>
                <a:cs typeface="Calibri" pitchFamily="34" charset="0"/>
              </a:rPr>
              <a:t> and management</a:t>
            </a:r>
          </a:p>
          <a:p>
            <a:pPr marL="858838" lvl="1" indent="-455613" algn="just" eaLnBrk="1" fontAlgn="base" hangingPunct="1">
              <a:lnSpc>
                <a:spcPct val="120000"/>
              </a:lnSpc>
              <a:spcAft>
                <a:spcPct val="0"/>
              </a:spcAft>
              <a:buClr>
                <a:srgbClr val="00682F"/>
              </a:buClr>
              <a:buSzPct val="100000"/>
              <a:buFont typeface="Wingdings" pitchFamily="2" charset="2"/>
              <a:buChar char="Ø"/>
              <a:defRPr/>
            </a:pPr>
            <a:r>
              <a:rPr lang="en-US" b="1" dirty="0" smtClean="0">
                <a:solidFill>
                  <a:srgbClr val="0070C0"/>
                </a:solidFill>
                <a:latin typeface="Calibri" pitchFamily="34" charset="0"/>
                <a:cs typeface="Calibri" pitchFamily="34" charset="0"/>
              </a:rPr>
              <a:t>Hydrology of lakes and tanks</a:t>
            </a:r>
          </a:p>
          <a:p>
            <a:pPr marL="858838" lvl="1" indent="-455613" algn="just" eaLnBrk="1" fontAlgn="base" hangingPunct="1">
              <a:lnSpc>
                <a:spcPct val="120000"/>
              </a:lnSpc>
              <a:spcAft>
                <a:spcPct val="0"/>
              </a:spcAft>
              <a:buClr>
                <a:srgbClr val="00682F"/>
              </a:buClr>
              <a:buSzPct val="100000"/>
              <a:buFont typeface="Wingdings" pitchFamily="2" charset="2"/>
              <a:buChar char="Ø"/>
              <a:defRPr/>
            </a:pPr>
            <a:r>
              <a:rPr lang="en-US" b="1" dirty="0" smtClean="0">
                <a:solidFill>
                  <a:srgbClr val="0070C0"/>
                </a:solidFill>
                <a:latin typeface="Calibri" pitchFamily="34" charset="0"/>
                <a:cs typeface="Calibri" pitchFamily="34" charset="0"/>
              </a:rPr>
              <a:t>Salt water intrusion in coastal aquifers </a:t>
            </a:r>
          </a:p>
          <a:p>
            <a:pPr marL="858838" lvl="1" indent="-455613" algn="just" eaLnBrk="1" fontAlgn="base" hangingPunct="1">
              <a:lnSpc>
                <a:spcPct val="120000"/>
              </a:lnSpc>
              <a:spcAft>
                <a:spcPct val="0"/>
              </a:spcAft>
              <a:buClr>
                <a:srgbClr val="00682F"/>
              </a:buClr>
              <a:buSzPct val="100000"/>
              <a:buFont typeface="Wingdings" pitchFamily="2" charset="2"/>
              <a:buChar char="Ø"/>
              <a:defRPr/>
            </a:pPr>
            <a:r>
              <a:rPr lang="en-US" b="1" dirty="0" smtClean="0">
                <a:solidFill>
                  <a:srgbClr val="0070C0"/>
                </a:solidFill>
                <a:latin typeface="Calibri" pitchFamily="34" charset="0"/>
                <a:cs typeface="Calibri" pitchFamily="34" charset="0"/>
              </a:rPr>
              <a:t>Water quality monitoring and modeling</a:t>
            </a:r>
          </a:p>
          <a:p>
            <a:pPr marL="566738" indent="-484188" algn="just" eaLnBrk="1" fontAlgn="auto" hangingPunct="1">
              <a:spcAft>
                <a:spcPts val="0"/>
              </a:spcAft>
              <a:buClr>
                <a:srgbClr val="7030A0"/>
              </a:buClr>
              <a:buSzPct val="100000"/>
              <a:buFont typeface="Wingdings" pitchFamily="2" charset="2"/>
              <a:buChar char="Ø"/>
              <a:defRPr/>
            </a:pPr>
            <a:endParaRPr lang="en-US" sz="2400" b="1" dirty="0" smtClean="0">
              <a:solidFill>
                <a:srgbClr val="7030A0"/>
              </a:solidFill>
              <a:latin typeface="Arial" pitchFamily="34" charset="0"/>
              <a:cs typeface="Arial" pitchFamily="34" charset="0"/>
            </a:endParaRPr>
          </a:p>
          <a:p>
            <a:pPr marL="365760" indent="-283464" eaLnBrk="1" fontAlgn="auto" hangingPunct="1">
              <a:spcAft>
                <a:spcPts val="0"/>
              </a:spcAft>
              <a:buFont typeface="Wingdings 2"/>
              <a:buChar char=""/>
              <a:defRPr/>
            </a:pPr>
            <a:endParaRPr lang="en-US" b="1" dirty="0" smtClean="0"/>
          </a:p>
        </p:txBody>
      </p:sp>
      <p:sp>
        <p:nvSpPr>
          <p:cNvPr id="4" name="TextBox 3"/>
          <p:cNvSpPr txBox="1"/>
          <p:nvPr/>
        </p:nvSpPr>
        <p:spPr>
          <a:xfrm>
            <a:off x="0" y="0"/>
            <a:ext cx="9144000" cy="1000108"/>
          </a:xfrm>
          <a:prstGeom prst="rect">
            <a:avLst/>
          </a:prstGeom>
          <a:solidFill>
            <a:srgbClr val="866DB7"/>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vert="horz" rtlCol="0" anchor="ctr" anchorCtr="0">
            <a:normAutofit fontScale="82500" lnSpcReduction="20000"/>
          </a:bodyPr>
          <a:lstStyle/>
          <a:p>
            <a:pPr marL="342900" indent="-342900" algn="ctr" eaLnBrk="0" fontAlgn="auto" hangingPunct="0">
              <a:spcAft>
                <a:spcPts val="0"/>
              </a:spcAft>
              <a:defRPr/>
            </a:pPr>
            <a:r>
              <a:rPr lang="en-US" sz="27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t>    </a:t>
            </a:r>
            <a:r>
              <a:rPr lang="en-US" sz="4100" spc="-100" dirty="0" smtClean="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Calibri" pitchFamily="34" charset="0"/>
                <a:cs typeface="Calibri" pitchFamily="34" charset="0"/>
              </a:rPr>
              <a:t>Purpose Driven Studies </a:t>
            </a:r>
          </a:p>
          <a:p>
            <a:pPr marL="342900" indent="-342900" algn="ctr" eaLnBrk="0" fontAlgn="auto" hangingPunct="0">
              <a:spcAft>
                <a:spcPts val="0"/>
              </a:spcAft>
              <a:defRPr/>
            </a:pPr>
            <a:r>
              <a:rPr lang="en-US" sz="4100" spc="-100" dirty="0" smtClean="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Calibri" pitchFamily="34" charset="0"/>
                <a:cs typeface="Calibri" pitchFamily="34" charset="0"/>
              </a:rPr>
              <a:t>Thrust Areas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8520" y="1269123"/>
          <a:ext cx="9144000" cy="5544253"/>
        </p:xfrm>
        <a:graphic>
          <a:graphicData uri="http://schemas.openxmlformats.org/drawingml/2006/table">
            <a:tbl>
              <a:tblPr>
                <a:effectLst>
                  <a:outerShdw blurRad="50800" dist="50800" dir="5400000" algn="ctr" rotWithShape="0">
                    <a:schemeClr val="tx1"/>
                  </a:outerShdw>
                </a:effectLst>
              </a:tblPr>
              <a:tblGrid>
                <a:gridCol w="974361"/>
                <a:gridCol w="6762870"/>
                <a:gridCol w="1406769"/>
              </a:tblGrid>
              <a:tr h="452626">
                <a:tc>
                  <a:txBody>
                    <a:bodyPr/>
                    <a:lstStyle/>
                    <a:p>
                      <a:pPr algn="just">
                        <a:spcBef>
                          <a:spcPts val="600"/>
                        </a:spcBef>
                        <a:spcAft>
                          <a:spcPts val="0"/>
                        </a:spcAft>
                      </a:pPr>
                      <a:r>
                        <a:rPr lang="en-US" sz="2000" b="1" dirty="0">
                          <a:solidFill>
                            <a:srgbClr val="C00000"/>
                          </a:solidFill>
                          <a:latin typeface="Calibri" pitchFamily="34" charset="0"/>
                          <a:ea typeface="Times New Roman"/>
                          <a:cs typeface="Calibri" pitchFamily="34" charset="0"/>
                        </a:rPr>
                        <a:t>1.</a:t>
                      </a:r>
                      <a:endParaRPr lang="en-IN" sz="2000" b="1" dirty="0">
                        <a:solidFill>
                          <a:srgbClr val="C00000"/>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5">
                            <a:lumMod val="60000"/>
                            <a:lumOff val="40000"/>
                          </a:schemeClr>
                        </a:gs>
                        <a:gs pos="0">
                          <a:schemeClr val="accent4">
                            <a:lumMod val="40000"/>
                            <a:lumOff val="60000"/>
                          </a:schemeClr>
                        </a:gs>
                        <a:gs pos="64999">
                          <a:srgbClr val="F0EBD5"/>
                        </a:gs>
                        <a:gs pos="100000">
                          <a:srgbClr val="D1C39F"/>
                        </a:gs>
                      </a:gsLst>
                      <a:lin ang="2700000" scaled="0"/>
                    </a:gradFill>
                  </a:tcPr>
                </a:tc>
                <a:tc>
                  <a:txBody>
                    <a:bodyPr/>
                    <a:lstStyle/>
                    <a:p>
                      <a:pPr algn="just">
                        <a:spcBef>
                          <a:spcPts val="600"/>
                        </a:spcBef>
                        <a:spcAft>
                          <a:spcPts val="0"/>
                        </a:spcAft>
                      </a:pPr>
                      <a:r>
                        <a:rPr lang="en-US" sz="2000" b="1" dirty="0">
                          <a:solidFill>
                            <a:srgbClr val="00682F"/>
                          </a:solidFill>
                          <a:latin typeface="Calibri" pitchFamily="34" charset="0"/>
                          <a:ea typeface="Times New Roman"/>
                          <a:cs typeface="Calibri" pitchFamily="34" charset="0"/>
                        </a:rPr>
                        <a:t>Director, National Institute of Hydrology, </a:t>
                      </a:r>
                      <a:r>
                        <a:rPr lang="en-US" sz="2000" b="1" dirty="0" err="1">
                          <a:solidFill>
                            <a:srgbClr val="00682F"/>
                          </a:solidFill>
                          <a:latin typeface="Calibri" pitchFamily="34" charset="0"/>
                          <a:ea typeface="Times New Roman"/>
                          <a:cs typeface="Calibri" pitchFamily="34" charset="0"/>
                        </a:rPr>
                        <a:t>Roorkee</a:t>
                      </a:r>
                      <a:endParaRPr lang="en-IN" sz="2000" b="1" dirty="0">
                        <a:solidFill>
                          <a:srgbClr val="00682F"/>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4">
                            <a:lumMod val="40000"/>
                            <a:lumOff val="60000"/>
                          </a:schemeClr>
                        </a:gs>
                        <a:gs pos="0">
                          <a:schemeClr val="accent4">
                            <a:lumMod val="40000"/>
                            <a:lumOff val="60000"/>
                          </a:schemeClr>
                        </a:gs>
                        <a:gs pos="64999">
                          <a:srgbClr val="F0EBD5"/>
                        </a:gs>
                        <a:gs pos="100000">
                          <a:srgbClr val="D1C39F"/>
                        </a:gs>
                      </a:gsLst>
                      <a:lin ang="2700000" scaled="0"/>
                    </a:gradFill>
                  </a:tcPr>
                </a:tc>
                <a:tc>
                  <a:txBody>
                    <a:bodyPr/>
                    <a:lstStyle/>
                    <a:p>
                      <a:pPr algn="just">
                        <a:spcBef>
                          <a:spcPts val="600"/>
                        </a:spcBef>
                        <a:spcAft>
                          <a:spcPts val="0"/>
                        </a:spcAft>
                      </a:pPr>
                      <a:r>
                        <a:rPr lang="en-US" sz="2000" b="1" dirty="0">
                          <a:solidFill>
                            <a:srgbClr val="0070C0"/>
                          </a:solidFill>
                          <a:latin typeface="Calibri" pitchFamily="34" charset="0"/>
                          <a:ea typeface="Times New Roman"/>
                          <a:cs typeface="Calibri" pitchFamily="34" charset="0"/>
                        </a:rPr>
                        <a:t>Chairman</a:t>
                      </a:r>
                      <a:endParaRPr lang="en-IN" sz="2000" b="1" dirty="0">
                        <a:solidFill>
                          <a:srgbClr val="0070C0"/>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4">
                            <a:lumMod val="40000"/>
                            <a:lumOff val="60000"/>
                          </a:schemeClr>
                        </a:gs>
                        <a:gs pos="0">
                          <a:schemeClr val="accent4">
                            <a:lumMod val="40000"/>
                            <a:lumOff val="60000"/>
                          </a:schemeClr>
                        </a:gs>
                        <a:gs pos="64999">
                          <a:srgbClr val="F0EBD5"/>
                        </a:gs>
                        <a:gs pos="100000">
                          <a:srgbClr val="D1C39F"/>
                        </a:gs>
                      </a:gsLst>
                      <a:lin ang="2700000" scaled="0"/>
                    </a:gradFill>
                  </a:tcPr>
                </a:tc>
              </a:tr>
              <a:tr h="381880">
                <a:tc>
                  <a:txBody>
                    <a:bodyPr/>
                    <a:lstStyle/>
                    <a:p>
                      <a:pPr algn="just">
                        <a:spcBef>
                          <a:spcPts val="600"/>
                        </a:spcBef>
                        <a:spcAft>
                          <a:spcPts val="0"/>
                        </a:spcAft>
                      </a:pPr>
                      <a:r>
                        <a:rPr lang="en-US" sz="2000" b="1" dirty="0">
                          <a:solidFill>
                            <a:srgbClr val="C00000"/>
                          </a:solidFill>
                          <a:latin typeface="Calibri" pitchFamily="34" charset="0"/>
                          <a:ea typeface="Times New Roman"/>
                          <a:cs typeface="Calibri" pitchFamily="34" charset="0"/>
                        </a:rPr>
                        <a:t>2.</a:t>
                      </a:r>
                      <a:endParaRPr lang="en-IN" sz="2000" b="1" dirty="0">
                        <a:solidFill>
                          <a:srgbClr val="C00000"/>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5">
                            <a:lumMod val="60000"/>
                            <a:lumOff val="40000"/>
                          </a:schemeClr>
                        </a:gs>
                        <a:gs pos="0">
                          <a:schemeClr val="accent4">
                            <a:lumMod val="40000"/>
                            <a:lumOff val="60000"/>
                          </a:schemeClr>
                        </a:gs>
                        <a:gs pos="64999">
                          <a:srgbClr val="F0EBD5"/>
                        </a:gs>
                        <a:gs pos="100000">
                          <a:srgbClr val="D1C39F"/>
                        </a:gs>
                      </a:gsLst>
                      <a:lin ang="2700000" scaled="0"/>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00682F"/>
                          </a:solidFill>
                          <a:latin typeface="Calibri" pitchFamily="34" charset="0"/>
                          <a:ea typeface="Times New Roman"/>
                          <a:cs typeface="Calibri" pitchFamily="34" charset="0"/>
                        </a:rPr>
                        <a:t>Project Director (NHP),</a:t>
                      </a:r>
                      <a:r>
                        <a:rPr lang="en-US" sz="2000" b="1" baseline="0" dirty="0" smtClean="0">
                          <a:solidFill>
                            <a:srgbClr val="00682F"/>
                          </a:solidFill>
                          <a:latin typeface="Calibri" pitchFamily="34" charset="0"/>
                          <a:ea typeface="Times New Roman"/>
                          <a:cs typeface="Calibri" pitchFamily="34" charset="0"/>
                        </a:rPr>
                        <a:t> </a:t>
                      </a:r>
                      <a:r>
                        <a:rPr lang="en-US" sz="2000" b="1" dirty="0" smtClean="0">
                          <a:solidFill>
                            <a:srgbClr val="00682F"/>
                          </a:solidFill>
                          <a:latin typeface="Calibri" pitchFamily="34" charset="0"/>
                          <a:ea typeface="Times New Roman"/>
                          <a:cs typeface="Calibri" pitchFamily="34" charset="0"/>
                        </a:rPr>
                        <a:t>NIH, </a:t>
                      </a:r>
                      <a:r>
                        <a:rPr lang="en-US" sz="2000" b="1" dirty="0" err="1" smtClean="0">
                          <a:solidFill>
                            <a:srgbClr val="00682F"/>
                          </a:solidFill>
                          <a:latin typeface="Calibri" pitchFamily="34" charset="0"/>
                          <a:ea typeface="Times New Roman"/>
                          <a:cs typeface="Calibri" pitchFamily="34" charset="0"/>
                        </a:rPr>
                        <a:t>Roorkee</a:t>
                      </a:r>
                      <a:r>
                        <a:rPr lang="en-US" sz="2000" b="1" dirty="0" smtClean="0">
                          <a:solidFill>
                            <a:srgbClr val="00682F"/>
                          </a:solidFill>
                          <a:latin typeface="Calibri" pitchFamily="34" charset="0"/>
                          <a:ea typeface="Times New Roman"/>
                          <a:cs typeface="Calibri" pitchFamily="34" charset="0"/>
                        </a:rPr>
                        <a:t> </a:t>
                      </a:r>
                      <a:endParaRPr lang="en-IN" sz="2000" dirty="0"/>
                    </a:p>
                  </a:txBody>
                  <a:tcPr marL="68580" marR="68580" marT="0" marB="0">
                    <a:lnL>
                      <a:noFill/>
                    </a:lnL>
                    <a:lnR>
                      <a:noFill/>
                    </a:lnR>
                    <a:lnT>
                      <a:noFill/>
                    </a:lnT>
                    <a:lnB>
                      <a:noFill/>
                    </a:lnB>
                    <a:gradFill>
                      <a:gsLst>
                        <a:gs pos="0">
                          <a:schemeClr val="accent4">
                            <a:lumMod val="40000"/>
                            <a:lumOff val="60000"/>
                          </a:schemeClr>
                        </a:gs>
                        <a:gs pos="0">
                          <a:schemeClr val="accent4">
                            <a:lumMod val="40000"/>
                            <a:lumOff val="60000"/>
                          </a:schemeClr>
                        </a:gs>
                        <a:gs pos="64999">
                          <a:srgbClr val="F0EBD5"/>
                        </a:gs>
                        <a:gs pos="100000">
                          <a:srgbClr val="D1C39F"/>
                        </a:gs>
                      </a:gsLst>
                      <a:lin ang="2700000" scaled="0"/>
                    </a:gradFill>
                  </a:tcPr>
                </a:tc>
                <a:tc>
                  <a:txBody>
                    <a:bodyPr/>
                    <a:lstStyle/>
                    <a:p>
                      <a:pPr algn="just">
                        <a:spcBef>
                          <a:spcPts val="600"/>
                        </a:spcBef>
                        <a:spcAft>
                          <a:spcPts val="0"/>
                        </a:spcAft>
                      </a:pPr>
                      <a:r>
                        <a:rPr lang="en-US" sz="2000" b="1" dirty="0">
                          <a:solidFill>
                            <a:srgbClr val="0070C0"/>
                          </a:solidFill>
                          <a:latin typeface="Calibri" pitchFamily="34" charset="0"/>
                          <a:ea typeface="Times New Roman"/>
                          <a:cs typeface="Calibri" pitchFamily="34" charset="0"/>
                        </a:rPr>
                        <a:t>Member </a:t>
                      </a:r>
                      <a:endParaRPr lang="en-IN" sz="2000" b="1" dirty="0">
                        <a:solidFill>
                          <a:srgbClr val="0070C0"/>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4">
                            <a:lumMod val="40000"/>
                            <a:lumOff val="60000"/>
                          </a:schemeClr>
                        </a:gs>
                        <a:gs pos="0">
                          <a:schemeClr val="accent4">
                            <a:lumMod val="40000"/>
                            <a:lumOff val="60000"/>
                          </a:schemeClr>
                        </a:gs>
                        <a:gs pos="64999">
                          <a:srgbClr val="F0EBD5"/>
                        </a:gs>
                        <a:gs pos="100000">
                          <a:srgbClr val="D1C39F"/>
                        </a:gs>
                      </a:gsLst>
                      <a:lin ang="2700000" scaled="0"/>
                    </a:gradFill>
                  </a:tcPr>
                </a:tc>
              </a:tr>
              <a:tr h="449942">
                <a:tc>
                  <a:txBody>
                    <a:bodyPr/>
                    <a:lstStyle/>
                    <a:p>
                      <a:pPr algn="just">
                        <a:spcBef>
                          <a:spcPts val="600"/>
                        </a:spcBef>
                        <a:spcAft>
                          <a:spcPts val="0"/>
                        </a:spcAft>
                      </a:pPr>
                      <a:r>
                        <a:rPr lang="en-US" sz="2000" b="1" dirty="0">
                          <a:solidFill>
                            <a:srgbClr val="C00000"/>
                          </a:solidFill>
                          <a:latin typeface="Calibri" pitchFamily="34" charset="0"/>
                          <a:ea typeface="Times New Roman"/>
                          <a:cs typeface="Calibri" pitchFamily="34" charset="0"/>
                        </a:rPr>
                        <a:t>3.</a:t>
                      </a:r>
                      <a:endParaRPr lang="en-IN" sz="2000" b="1" dirty="0">
                        <a:solidFill>
                          <a:srgbClr val="C00000"/>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5">
                            <a:lumMod val="60000"/>
                            <a:lumOff val="40000"/>
                          </a:schemeClr>
                        </a:gs>
                        <a:gs pos="0">
                          <a:schemeClr val="accent4">
                            <a:lumMod val="40000"/>
                            <a:lumOff val="60000"/>
                          </a:schemeClr>
                        </a:gs>
                        <a:gs pos="64999">
                          <a:srgbClr val="F0EBD5"/>
                        </a:gs>
                        <a:gs pos="100000">
                          <a:srgbClr val="D1C39F"/>
                        </a:gs>
                      </a:gsLst>
                      <a:lin ang="2700000" scaled="0"/>
                    </a:gradFill>
                  </a:tcPr>
                </a:tc>
                <a:tc>
                  <a:txBody>
                    <a:bodyPr/>
                    <a:lstStyle/>
                    <a:p>
                      <a:pPr algn="just">
                        <a:spcBef>
                          <a:spcPts val="600"/>
                        </a:spcBef>
                        <a:spcAft>
                          <a:spcPts val="0"/>
                        </a:spcAft>
                      </a:pPr>
                      <a:r>
                        <a:rPr lang="en-US" sz="2000" b="1" dirty="0">
                          <a:solidFill>
                            <a:srgbClr val="00682F"/>
                          </a:solidFill>
                          <a:latin typeface="Calibri" pitchFamily="34" charset="0"/>
                          <a:ea typeface="Times New Roman"/>
                          <a:cs typeface="Calibri" pitchFamily="34" charset="0"/>
                        </a:rPr>
                        <a:t>Representative from </a:t>
                      </a:r>
                      <a:r>
                        <a:rPr lang="en-US" sz="2000" b="1" dirty="0" smtClean="0">
                          <a:solidFill>
                            <a:srgbClr val="00682F"/>
                          </a:solidFill>
                          <a:latin typeface="Calibri" pitchFamily="34" charset="0"/>
                          <a:ea typeface="Times New Roman"/>
                          <a:cs typeface="Calibri" pitchFamily="34" charset="0"/>
                        </a:rPr>
                        <a:t>CWC </a:t>
                      </a:r>
                      <a:r>
                        <a:rPr lang="en-US" sz="2000" b="1" dirty="0">
                          <a:solidFill>
                            <a:srgbClr val="00682F"/>
                          </a:solidFill>
                          <a:latin typeface="Calibri" pitchFamily="34" charset="0"/>
                          <a:ea typeface="Times New Roman"/>
                          <a:cs typeface="Calibri" pitchFamily="34" charset="0"/>
                        </a:rPr>
                        <a:t>not below the rank of </a:t>
                      </a:r>
                      <a:r>
                        <a:rPr lang="en-US" sz="2000" b="1" dirty="0" smtClean="0">
                          <a:solidFill>
                            <a:srgbClr val="00682F"/>
                          </a:solidFill>
                          <a:latin typeface="Calibri" pitchFamily="34" charset="0"/>
                          <a:ea typeface="Times New Roman"/>
                          <a:cs typeface="Calibri" pitchFamily="34" charset="0"/>
                        </a:rPr>
                        <a:t>Director</a:t>
                      </a:r>
                      <a:endParaRPr lang="en-IN" sz="2000" b="1" dirty="0">
                        <a:solidFill>
                          <a:srgbClr val="00682F"/>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4">
                            <a:lumMod val="40000"/>
                            <a:lumOff val="60000"/>
                          </a:schemeClr>
                        </a:gs>
                        <a:gs pos="0">
                          <a:schemeClr val="accent4">
                            <a:lumMod val="40000"/>
                            <a:lumOff val="60000"/>
                          </a:schemeClr>
                        </a:gs>
                        <a:gs pos="64999">
                          <a:srgbClr val="F0EBD5"/>
                        </a:gs>
                        <a:gs pos="100000">
                          <a:srgbClr val="D1C39F"/>
                        </a:gs>
                      </a:gsLst>
                      <a:lin ang="2700000" scaled="0"/>
                    </a:gradFill>
                  </a:tcPr>
                </a:tc>
                <a:tc>
                  <a:txBody>
                    <a:bodyPr/>
                    <a:lstStyle/>
                    <a:p>
                      <a:pPr algn="just">
                        <a:spcBef>
                          <a:spcPts val="600"/>
                        </a:spcBef>
                        <a:spcAft>
                          <a:spcPts val="0"/>
                        </a:spcAft>
                      </a:pPr>
                      <a:r>
                        <a:rPr lang="en-US" sz="2000" b="1" dirty="0">
                          <a:solidFill>
                            <a:srgbClr val="0070C0"/>
                          </a:solidFill>
                          <a:latin typeface="Calibri" pitchFamily="34" charset="0"/>
                          <a:ea typeface="Times New Roman"/>
                          <a:cs typeface="Calibri" pitchFamily="34" charset="0"/>
                        </a:rPr>
                        <a:t>Member</a:t>
                      </a:r>
                      <a:endParaRPr lang="en-IN" sz="2000" b="1" dirty="0">
                        <a:solidFill>
                          <a:srgbClr val="0070C0"/>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4">
                            <a:lumMod val="40000"/>
                            <a:lumOff val="60000"/>
                          </a:schemeClr>
                        </a:gs>
                        <a:gs pos="0">
                          <a:schemeClr val="accent4">
                            <a:lumMod val="40000"/>
                            <a:lumOff val="60000"/>
                          </a:schemeClr>
                        </a:gs>
                        <a:gs pos="64999">
                          <a:srgbClr val="F0EBD5"/>
                        </a:gs>
                        <a:gs pos="100000">
                          <a:srgbClr val="D1C39F"/>
                        </a:gs>
                      </a:gsLst>
                      <a:lin ang="2700000" scaled="0"/>
                    </a:gradFill>
                  </a:tcPr>
                </a:tc>
              </a:tr>
              <a:tr h="435259">
                <a:tc>
                  <a:txBody>
                    <a:bodyPr/>
                    <a:lstStyle/>
                    <a:p>
                      <a:pPr algn="just">
                        <a:spcBef>
                          <a:spcPts val="600"/>
                        </a:spcBef>
                        <a:spcAft>
                          <a:spcPts val="0"/>
                        </a:spcAft>
                      </a:pPr>
                      <a:r>
                        <a:rPr lang="en-US" sz="2000" b="1" dirty="0">
                          <a:solidFill>
                            <a:srgbClr val="C00000"/>
                          </a:solidFill>
                          <a:latin typeface="Calibri" pitchFamily="34" charset="0"/>
                          <a:ea typeface="Times New Roman"/>
                          <a:cs typeface="Calibri" pitchFamily="34" charset="0"/>
                        </a:rPr>
                        <a:t>4.</a:t>
                      </a:r>
                      <a:endParaRPr lang="en-IN" sz="2000" b="1" dirty="0">
                        <a:solidFill>
                          <a:srgbClr val="C00000"/>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5">
                            <a:lumMod val="60000"/>
                            <a:lumOff val="40000"/>
                          </a:schemeClr>
                        </a:gs>
                        <a:gs pos="0">
                          <a:schemeClr val="accent4">
                            <a:lumMod val="40000"/>
                            <a:lumOff val="60000"/>
                          </a:schemeClr>
                        </a:gs>
                        <a:gs pos="64999">
                          <a:srgbClr val="F0EBD5"/>
                        </a:gs>
                        <a:gs pos="100000">
                          <a:srgbClr val="D1C39F"/>
                        </a:gs>
                      </a:gsLst>
                      <a:lin ang="2700000" scaled="0"/>
                    </a:gradFill>
                  </a:tcPr>
                </a:tc>
                <a:tc>
                  <a:txBody>
                    <a:bodyPr/>
                    <a:lstStyle/>
                    <a:p>
                      <a:pPr algn="just">
                        <a:spcBef>
                          <a:spcPts val="600"/>
                        </a:spcBef>
                        <a:spcAft>
                          <a:spcPts val="0"/>
                        </a:spcAft>
                      </a:pPr>
                      <a:r>
                        <a:rPr lang="en-US" sz="2000" b="1" dirty="0">
                          <a:solidFill>
                            <a:srgbClr val="00682F"/>
                          </a:solidFill>
                          <a:latin typeface="Calibri" pitchFamily="34" charset="0"/>
                          <a:ea typeface="Times New Roman"/>
                          <a:cs typeface="Calibri" pitchFamily="34" charset="0"/>
                        </a:rPr>
                        <a:t>Representative from CGWB </a:t>
                      </a:r>
                      <a:r>
                        <a:rPr lang="en-US" sz="2000" b="1" dirty="0" smtClean="0">
                          <a:solidFill>
                            <a:srgbClr val="00682F"/>
                          </a:solidFill>
                          <a:latin typeface="Calibri" pitchFamily="34" charset="0"/>
                          <a:ea typeface="Times New Roman"/>
                          <a:cs typeface="Calibri" pitchFamily="34" charset="0"/>
                        </a:rPr>
                        <a:t>not </a:t>
                      </a:r>
                      <a:r>
                        <a:rPr lang="en-US" sz="2000" b="1" dirty="0">
                          <a:solidFill>
                            <a:srgbClr val="00682F"/>
                          </a:solidFill>
                          <a:latin typeface="Calibri" pitchFamily="34" charset="0"/>
                          <a:ea typeface="Times New Roman"/>
                          <a:cs typeface="Calibri" pitchFamily="34" charset="0"/>
                        </a:rPr>
                        <a:t>below the rank of </a:t>
                      </a:r>
                      <a:r>
                        <a:rPr lang="en-US" sz="2000" b="1" dirty="0" smtClean="0">
                          <a:solidFill>
                            <a:srgbClr val="00682F"/>
                          </a:solidFill>
                          <a:latin typeface="Calibri" pitchFamily="34" charset="0"/>
                          <a:ea typeface="Times New Roman"/>
                          <a:cs typeface="Calibri" pitchFamily="34" charset="0"/>
                        </a:rPr>
                        <a:t>Director</a:t>
                      </a:r>
                      <a:endParaRPr lang="en-IN" sz="2000" b="1" dirty="0">
                        <a:solidFill>
                          <a:srgbClr val="00682F"/>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4">
                            <a:lumMod val="40000"/>
                            <a:lumOff val="60000"/>
                          </a:schemeClr>
                        </a:gs>
                        <a:gs pos="0">
                          <a:schemeClr val="accent4">
                            <a:lumMod val="40000"/>
                            <a:lumOff val="60000"/>
                          </a:schemeClr>
                        </a:gs>
                        <a:gs pos="64999">
                          <a:srgbClr val="F0EBD5"/>
                        </a:gs>
                        <a:gs pos="100000">
                          <a:srgbClr val="D1C39F"/>
                        </a:gs>
                      </a:gsLst>
                      <a:lin ang="2700000" scaled="0"/>
                    </a:gradFill>
                  </a:tcPr>
                </a:tc>
                <a:tc>
                  <a:txBody>
                    <a:bodyPr/>
                    <a:lstStyle/>
                    <a:p>
                      <a:pPr algn="just">
                        <a:spcBef>
                          <a:spcPts val="600"/>
                        </a:spcBef>
                        <a:spcAft>
                          <a:spcPts val="0"/>
                        </a:spcAft>
                      </a:pPr>
                      <a:r>
                        <a:rPr lang="en-US" sz="2000" b="1" dirty="0">
                          <a:solidFill>
                            <a:srgbClr val="0070C0"/>
                          </a:solidFill>
                          <a:latin typeface="Calibri" pitchFamily="34" charset="0"/>
                          <a:ea typeface="Times New Roman"/>
                          <a:cs typeface="Calibri" pitchFamily="34" charset="0"/>
                        </a:rPr>
                        <a:t>Member</a:t>
                      </a:r>
                      <a:endParaRPr lang="en-IN" sz="2000" b="1" dirty="0">
                        <a:solidFill>
                          <a:srgbClr val="0070C0"/>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4">
                            <a:lumMod val="40000"/>
                            <a:lumOff val="60000"/>
                          </a:schemeClr>
                        </a:gs>
                        <a:gs pos="0">
                          <a:schemeClr val="accent4">
                            <a:lumMod val="40000"/>
                            <a:lumOff val="60000"/>
                          </a:schemeClr>
                        </a:gs>
                        <a:gs pos="64999">
                          <a:srgbClr val="F0EBD5"/>
                        </a:gs>
                        <a:gs pos="100000">
                          <a:srgbClr val="D1C39F"/>
                        </a:gs>
                      </a:gsLst>
                      <a:lin ang="2700000" scaled="0"/>
                    </a:gradFill>
                  </a:tcPr>
                </a:tc>
              </a:tr>
              <a:tr h="454759">
                <a:tc>
                  <a:txBody>
                    <a:bodyPr/>
                    <a:lstStyle/>
                    <a:p>
                      <a:pPr algn="just">
                        <a:spcBef>
                          <a:spcPts val="600"/>
                        </a:spcBef>
                        <a:spcAft>
                          <a:spcPts val="0"/>
                        </a:spcAft>
                      </a:pPr>
                      <a:r>
                        <a:rPr lang="en-US" sz="2000" b="1" dirty="0">
                          <a:solidFill>
                            <a:srgbClr val="C00000"/>
                          </a:solidFill>
                          <a:latin typeface="Calibri" pitchFamily="34" charset="0"/>
                          <a:ea typeface="Times New Roman"/>
                          <a:cs typeface="Calibri" pitchFamily="34" charset="0"/>
                        </a:rPr>
                        <a:t>5.</a:t>
                      </a:r>
                      <a:endParaRPr lang="en-IN" sz="2000" b="1" dirty="0">
                        <a:solidFill>
                          <a:srgbClr val="C00000"/>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5">
                            <a:lumMod val="60000"/>
                            <a:lumOff val="40000"/>
                          </a:schemeClr>
                        </a:gs>
                        <a:gs pos="0">
                          <a:schemeClr val="accent4">
                            <a:lumMod val="40000"/>
                            <a:lumOff val="60000"/>
                          </a:schemeClr>
                        </a:gs>
                        <a:gs pos="64999">
                          <a:srgbClr val="F0EBD5"/>
                        </a:gs>
                        <a:gs pos="100000">
                          <a:srgbClr val="D1C39F"/>
                        </a:gs>
                      </a:gsLst>
                      <a:lin ang="2700000" scaled="0"/>
                    </a:gradFill>
                  </a:tcPr>
                </a:tc>
                <a:tc>
                  <a:txBody>
                    <a:bodyPr/>
                    <a:lstStyle/>
                    <a:p>
                      <a:pPr algn="just">
                        <a:spcBef>
                          <a:spcPts val="600"/>
                        </a:spcBef>
                        <a:spcAft>
                          <a:spcPts val="0"/>
                        </a:spcAft>
                      </a:pPr>
                      <a:r>
                        <a:rPr lang="en-US" sz="2000" b="1" dirty="0">
                          <a:solidFill>
                            <a:srgbClr val="00682F"/>
                          </a:solidFill>
                          <a:latin typeface="Calibri" pitchFamily="34" charset="0"/>
                          <a:ea typeface="Times New Roman"/>
                          <a:cs typeface="Calibri" pitchFamily="34" charset="0"/>
                        </a:rPr>
                        <a:t>Representative from MOWR, RD &amp; GR</a:t>
                      </a:r>
                      <a:endParaRPr lang="en-IN" sz="2000" b="1" dirty="0">
                        <a:solidFill>
                          <a:srgbClr val="00682F"/>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4">
                            <a:lumMod val="40000"/>
                            <a:lumOff val="60000"/>
                          </a:schemeClr>
                        </a:gs>
                        <a:gs pos="0">
                          <a:schemeClr val="accent4">
                            <a:lumMod val="40000"/>
                            <a:lumOff val="60000"/>
                          </a:schemeClr>
                        </a:gs>
                        <a:gs pos="64999">
                          <a:srgbClr val="F0EBD5"/>
                        </a:gs>
                        <a:gs pos="100000">
                          <a:srgbClr val="D1C39F"/>
                        </a:gs>
                      </a:gsLst>
                      <a:lin ang="2700000" scaled="0"/>
                    </a:gradFill>
                  </a:tcPr>
                </a:tc>
                <a:tc>
                  <a:txBody>
                    <a:bodyPr/>
                    <a:lstStyle/>
                    <a:p>
                      <a:pPr algn="just">
                        <a:spcBef>
                          <a:spcPts val="600"/>
                        </a:spcBef>
                        <a:spcAft>
                          <a:spcPts val="0"/>
                        </a:spcAft>
                      </a:pPr>
                      <a:r>
                        <a:rPr lang="en-US" sz="2000" b="1" dirty="0">
                          <a:solidFill>
                            <a:srgbClr val="0070C0"/>
                          </a:solidFill>
                          <a:latin typeface="Calibri" pitchFamily="34" charset="0"/>
                          <a:ea typeface="Times New Roman"/>
                          <a:cs typeface="Calibri" pitchFamily="34" charset="0"/>
                        </a:rPr>
                        <a:t>Member</a:t>
                      </a:r>
                      <a:endParaRPr lang="en-IN" sz="2000" b="1" dirty="0">
                        <a:solidFill>
                          <a:srgbClr val="0070C0"/>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4">
                            <a:lumMod val="40000"/>
                            <a:lumOff val="60000"/>
                          </a:schemeClr>
                        </a:gs>
                        <a:gs pos="0">
                          <a:schemeClr val="accent4">
                            <a:lumMod val="40000"/>
                            <a:lumOff val="60000"/>
                          </a:schemeClr>
                        </a:gs>
                        <a:gs pos="64999">
                          <a:srgbClr val="F0EBD5"/>
                        </a:gs>
                        <a:gs pos="100000">
                          <a:srgbClr val="D1C39F"/>
                        </a:gs>
                      </a:gsLst>
                      <a:lin ang="2700000" scaled="0"/>
                    </a:gradFill>
                  </a:tcPr>
                </a:tc>
              </a:tr>
              <a:tr h="673994">
                <a:tc>
                  <a:txBody>
                    <a:bodyPr/>
                    <a:lstStyle/>
                    <a:p>
                      <a:pPr algn="just">
                        <a:spcBef>
                          <a:spcPts val="600"/>
                        </a:spcBef>
                        <a:spcAft>
                          <a:spcPts val="0"/>
                        </a:spcAft>
                      </a:pPr>
                      <a:r>
                        <a:rPr lang="en-US" sz="2000" b="1" dirty="0" smtClean="0">
                          <a:solidFill>
                            <a:srgbClr val="C00000"/>
                          </a:solidFill>
                          <a:latin typeface="Calibri" pitchFamily="34" charset="0"/>
                          <a:ea typeface="Times New Roman"/>
                          <a:cs typeface="Calibri" pitchFamily="34" charset="0"/>
                        </a:rPr>
                        <a:t>6.</a:t>
                      </a:r>
                      <a:endParaRPr lang="en-IN" sz="2000" b="1" dirty="0">
                        <a:solidFill>
                          <a:srgbClr val="C00000"/>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5">
                            <a:lumMod val="60000"/>
                            <a:lumOff val="40000"/>
                          </a:schemeClr>
                        </a:gs>
                        <a:gs pos="0">
                          <a:schemeClr val="accent4">
                            <a:lumMod val="40000"/>
                            <a:lumOff val="60000"/>
                          </a:schemeClr>
                        </a:gs>
                        <a:gs pos="64999">
                          <a:srgbClr val="F0EBD5"/>
                        </a:gs>
                        <a:gs pos="100000">
                          <a:srgbClr val="D1C39F"/>
                        </a:gs>
                      </a:gsLst>
                      <a:lin ang="2700000" scaled="0"/>
                    </a:gradFill>
                  </a:tcPr>
                </a:tc>
                <a:tc>
                  <a:txBody>
                    <a:bodyPr/>
                    <a:lstStyle/>
                    <a:p>
                      <a:pPr marL="0" marR="0" indent="0" algn="just" defTabSz="914400" rtl="0" eaLnBrk="1" fontAlgn="auto" latinLnBrk="0" hangingPunct="1">
                        <a:lnSpc>
                          <a:spcPct val="100000"/>
                        </a:lnSpc>
                        <a:spcBef>
                          <a:spcPts val="600"/>
                        </a:spcBef>
                        <a:spcAft>
                          <a:spcPts val="0"/>
                        </a:spcAft>
                        <a:buClrTx/>
                        <a:buSzTx/>
                        <a:buFontTx/>
                        <a:buNone/>
                        <a:tabLst/>
                        <a:defRPr/>
                      </a:pPr>
                      <a:r>
                        <a:rPr lang="en-US" sz="2000" b="1" dirty="0" smtClean="0">
                          <a:solidFill>
                            <a:srgbClr val="00682F"/>
                          </a:solidFill>
                          <a:latin typeface="Calibri" pitchFamily="34" charset="0"/>
                          <a:ea typeface="Times New Roman"/>
                          <a:cs typeface="Calibri" pitchFamily="34" charset="0"/>
                        </a:rPr>
                        <a:t>Representative, </a:t>
                      </a:r>
                      <a:r>
                        <a:rPr lang="en-US" sz="2000" b="1" dirty="0">
                          <a:solidFill>
                            <a:srgbClr val="00682F"/>
                          </a:solidFill>
                          <a:latin typeface="Calibri" pitchFamily="34" charset="0"/>
                          <a:ea typeface="Times New Roman"/>
                          <a:cs typeface="Calibri" pitchFamily="34" charset="0"/>
                        </a:rPr>
                        <a:t>Central Water and Power Research Station (</a:t>
                      </a:r>
                      <a:r>
                        <a:rPr lang="en-US" sz="2000" b="1" dirty="0" err="1">
                          <a:solidFill>
                            <a:srgbClr val="00682F"/>
                          </a:solidFill>
                          <a:latin typeface="Calibri" pitchFamily="34" charset="0"/>
                          <a:ea typeface="Times New Roman"/>
                          <a:cs typeface="Calibri" pitchFamily="34" charset="0"/>
                        </a:rPr>
                        <a:t>CWPRS</a:t>
                      </a:r>
                      <a:r>
                        <a:rPr lang="en-US" sz="2000" b="1" dirty="0" smtClean="0">
                          <a:solidFill>
                            <a:srgbClr val="00682F"/>
                          </a:solidFill>
                          <a:latin typeface="Calibri" pitchFamily="34" charset="0"/>
                          <a:ea typeface="Times New Roman"/>
                          <a:cs typeface="Calibri" pitchFamily="34" charset="0"/>
                        </a:rPr>
                        <a:t>) not below the rank of</a:t>
                      </a:r>
                      <a:r>
                        <a:rPr lang="en-US" sz="2000" b="1" baseline="0" dirty="0" smtClean="0">
                          <a:solidFill>
                            <a:srgbClr val="00682F"/>
                          </a:solidFill>
                          <a:latin typeface="Calibri" pitchFamily="34" charset="0"/>
                          <a:ea typeface="Times New Roman"/>
                          <a:cs typeface="Calibri" pitchFamily="34" charset="0"/>
                        </a:rPr>
                        <a:t> Scientist E</a:t>
                      </a:r>
                      <a:endParaRPr lang="en-IN" sz="2000" b="1" dirty="0" smtClean="0">
                        <a:solidFill>
                          <a:srgbClr val="00682F"/>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4">
                            <a:lumMod val="40000"/>
                            <a:lumOff val="60000"/>
                          </a:schemeClr>
                        </a:gs>
                        <a:gs pos="0">
                          <a:schemeClr val="accent4">
                            <a:lumMod val="40000"/>
                            <a:lumOff val="60000"/>
                          </a:schemeClr>
                        </a:gs>
                        <a:gs pos="64999">
                          <a:srgbClr val="F0EBD5"/>
                        </a:gs>
                        <a:gs pos="100000">
                          <a:srgbClr val="D1C39F"/>
                        </a:gs>
                      </a:gsLst>
                      <a:lin ang="2700000" scaled="0"/>
                    </a:gradFill>
                  </a:tcPr>
                </a:tc>
                <a:tc>
                  <a:txBody>
                    <a:bodyPr/>
                    <a:lstStyle/>
                    <a:p>
                      <a:pPr algn="just">
                        <a:spcBef>
                          <a:spcPts val="600"/>
                        </a:spcBef>
                        <a:spcAft>
                          <a:spcPts val="0"/>
                        </a:spcAft>
                      </a:pPr>
                      <a:r>
                        <a:rPr lang="en-US" sz="2000" b="1" dirty="0">
                          <a:solidFill>
                            <a:srgbClr val="0070C0"/>
                          </a:solidFill>
                          <a:latin typeface="Calibri" pitchFamily="34" charset="0"/>
                          <a:ea typeface="Times New Roman"/>
                          <a:cs typeface="Calibri" pitchFamily="34" charset="0"/>
                        </a:rPr>
                        <a:t>Member</a:t>
                      </a:r>
                      <a:endParaRPr lang="en-IN" sz="2000" b="1" dirty="0">
                        <a:solidFill>
                          <a:srgbClr val="0070C0"/>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4">
                            <a:lumMod val="40000"/>
                            <a:lumOff val="60000"/>
                          </a:schemeClr>
                        </a:gs>
                        <a:gs pos="0">
                          <a:schemeClr val="accent4">
                            <a:lumMod val="40000"/>
                            <a:lumOff val="60000"/>
                          </a:schemeClr>
                        </a:gs>
                        <a:gs pos="64999">
                          <a:srgbClr val="F0EBD5"/>
                        </a:gs>
                        <a:gs pos="100000">
                          <a:srgbClr val="D1C39F"/>
                        </a:gs>
                      </a:gsLst>
                      <a:lin ang="2700000" scaled="0"/>
                    </a:gradFill>
                  </a:tcPr>
                </a:tc>
              </a:tr>
              <a:tr h="596228">
                <a:tc>
                  <a:txBody>
                    <a:bodyPr/>
                    <a:lstStyle/>
                    <a:p>
                      <a:pPr algn="just">
                        <a:spcBef>
                          <a:spcPts val="600"/>
                        </a:spcBef>
                        <a:spcAft>
                          <a:spcPts val="0"/>
                        </a:spcAft>
                      </a:pPr>
                      <a:r>
                        <a:rPr lang="en-US" sz="2000" b="1" dirty="0" smtClean="0">
                          <a:solidFill>
                            <a:srgbClr val="C00000"/>
                          </a:solidFill>
                          <a:latin typeface="Calibri" pitchFamily="34" charset="0"/>
                          <a:ea typeface="Times New Roman"/>
                          <a:cs typeface="Calibri" pitchFamily="34" charset="0"/>
                        </a:rPr>
                        <a:t>7 to 10.</a:t>
                      </a:r>
                      <a:endParaRPr lang="en-IN" sz="2000" b="1" dirty="0">
                        <a:solidFill>
                          <a:srgbClr val="C00000"/>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5">
                            <a:lumMod val="60000"/>
                            <a:lumOff val="40000"/>
                          </a:schemeClr>
                        </a:gs>
                        <a:gs pos="0">
                          <a:schemeClr val="accent4">
                            <a:lumMod val="40000"/>
                            <a:lumOff val="60000"/>
                          </a:schemeClr>
                        </a:gs>
                        <a:gs pos="64999">
                          <a:srgbClr val="F0EBD5"/>
                        </a:gs>
                        <a:gs pos="100000">
                          <a:srgbClr val="D1C39F"/>
                        </a:gs>
                      </a:gsLst>
                      <a:lin ang="2700000" scaled="0"/>
                    </a:gradFill>
                  </a:tcPr>
                </a:tc>
                <a:tc>
                  <a:txBody>
                    <a:bodyPr/>
                    <a:lstStyle/>
                    <a:p>
                      <a:pPr algn="just">
                        <a:spcBef>
                          <a:spcPts val="600"/>
                        </a:spcBef>
                        <a:spcAft>
                          <a:spcPts val="0"/>
                        </a:spcAft>
                      </a:pPr>
                      <a:r>
                        <a:rPr lang="en-US" sz="2000" b="1" dirty="0" smtClean="0">
                          <a:solidFill>
                            <a:srgbClr val="00682F"/>
                          </a:solidFill>
                          <a:latin typeface="Calibri" pitchFamily="34" charset="0"/>
                          <a:ea typeface="Times New Roman"/>
                          <a:cs typeface="Calibri" pitchFamily="34" charset="0"/>
                        </a:rPr>
                        <a:t>Four </a:t>
                      </a:r>
                      <a:r>
                        <a:rPr lang="en-US" sz="2000" b="1" dirty="0">
                          <a:solidFill>
                            <a:srgbClr val="00682F"/>
                          </a:solidFill>
                          <a:latin typeface="Calibri" pitchFamily="34" charset="0"/>
                          <a:ea typeface="Times New Roman"/>
                          <a:cs typeface="Calibri" pitchFamily="34" charset="0"/>
                        </a:rPr>
                        <a:t>eminent experts/ academicians</a:t>
                      </a:r>
                      <a:endParaRPr lang="en-IN" sz="2000" b="1" dirty="0">
                        <a:solidFill>
                          <a:srgbClr val="00682F"/>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4">
                            <a:lumMod val="40000"/>
                            <a:lumOff val="60000"/>
                          </a:schemeClr>
                        </a:gs>
                        <a:gs pos="0">
                          <a:schemeClr val="accent4">
                            <a:lumMod val="40000"/>
                            <a:lumOff val="60000"/>
                          </a:schemeClr>
                        </a:gs>
                        <a:gs pos="64999">
                          <a:srgbClr val="F0EBD5"/>
                        </a:gs>
                        <a:gs pos="100000">
                          <a:srgbClr val="D1C39F"/>
                        </a:gs>
                      </a:gsLst>
                      <a:lin ang="2700000" scaled="0"/>
                    </a:gradFill>
                  </a:tcPr>
                </a:tc>
                <a:tc>
                  <a:txBody>
                    <a:bodyPr/>
                    <a:lstStyle/>
                    <a:p>
                      <a:pPr algn="just">
                        <a:spcBef>
                          <a:spcPts val="600"/>
                        </a:spcBef>
                        <a:spcAft>
                          <a:spcPts val="0"/>
                        </a:spcAft>
                      </a:pPr>
                      <a:r>
                        <a:rPr lang="en-US" sz="2000" b="1" dirty="0">
                          <a:solidFill>
                            <a:srgbClr val="0070C0"/>
                          </a:solidFill>
                          <a:latin typeface="Calibri" pitchFamily="34" charset="0"/>
                          <a:ea typeface="Times New Roman"/>
                          <a:cs typeface="Calibri" pitchFamily="34" charset="0"/>
                        </a:rPr>
                        <a:t>Member</a:t>
                      </a:r>
                      <a:endParaRPr lang="en-IN" sz="2000" b="1" dirty="0">
                        <a:solidFill>
                          <a:srgbClr val="0070C0"/>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4">
                            <a:lumMod val="40000"/>
                            <a:lumOff val="60000"/>
                          </a:schemeClr>
                        </a:gs>
                        <a:gs pos="0">
                          <a:schemeClr val="accent4">
                            <a:lumMod val="40000"/>
                            <a:lumOff val="60000"/>
                          </a:schemeClr>
                        </a:gs>
                        <a:gs pos="64999">
                          <a:srgbClr val="F0EBD5"/>
                        </a:gs>
                        <a:gs pos="100000">
                          <a:srgbClr val="D1C39F"/>
                        </a:gs>
                      </a:gsLst>
                      <a:lin ang="2700000" scaled="0"/>
                    </a:gradFill>
                  </a:tcPr>
                </a:tc>
              </a:tr>
              <a:tr h="490684">
                <a:tc>
                  <a:txBody>
                    <a:bodyPr/>
                    <a:lstStyle/>
                    <a:p>
                      <a:pPr algn="just">
                        <a:spcBef>
                          <a:spcPts val="600"/>
                        </a:spcBef>
                        <a:spcAft>
                          <a:spcPts val="0"/>
                        </a:spcAft>
                      </a:pPr>
                      <a:r>
                        <a:rPr lang="en-US" sz="2000" b="1" dirty="0" smtClean="0">
                          <a:solidFill>
                            <a:srgbClr val="C00000"/>
                          </a:solidFill>
                          <a:latin typeface="Calibri" pitchFamily="34" charset="0"/>
                          <a:ea typeface="Times New Roman"/>
                          <a:cs typeface="Calibri" pitchFamily="34" charset="0"/>
                        </a:rPr>
                        <a:t>11</a:t>
                      </a:r>
                      <a:r>
                        <a:rPr lang="en-US" sz="2000" b="1" baseline="0" dirty="0" smtClean="0">
                          <a:solidFill>
                            <a:srgbClr val="C00000"/>
                          </a:solidFill>
                          <a:latin typeface="Calibri" pitchFamily="34" charset="0"/>
                          <a:ea typeface="Times New Roman"/>
                          <a:cs typeface="Calibri" pitchFamily="34" charset="0"/>
                        </a:rPr>
                        <a:t> &amp; 12</a:t>
                      </a:r>
                      <a:endParaRPr lang="en-IN" sz="2000" b="1" dirty="0">
                        <a:solidFill>
                          <a:srgbClr val="C00000"/>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5">
                            <a:lumMod val="60000"/>
                            <a:lumOff val="40000"/>
                          </a:schemeClr>
                        </a:gs>
                        <a:gs pos="0">
                          <a:schemeClr val="accent4">
                            <a:lumMod val="40000"/>
                            <a:lumOff val="60000"/>
                          </a:schemeClr>
                        </a:gs>
                        <a:gs pos="64999">
                          <a:srgbClr val="F0EBD5"/>
                        </a:gs>
                        <a:gs pos="100000">
                          <a:srgbClr val="D1C39F"/>
                        </a:gs>
                      </a:gsLst>
                      <a:lin ang="2700000" scaled="0"/>
                    </a:gradFill>
                  </a:tcPr>
                </a:tc>
                <a:tc>
                  <a:txBody>
                    <a:bodyPr/>
                    <a:lstStyle/>
                    <a:p>
                      <a:pPr algn="just">
                        <a:spcBef>
                          <a:spcPts val="600"/>
                        </a:spcBef>
                        <a:spcAft>
                          <a:spcPts val="0"/>
                        </a:spcAft>
                      </a:pPr>
                      <a:r>
                        <a:rPr lang="en-US" sz="2000" b="1" dirty="0" smtClean="0">
                          <a:solidFill>
                            <a:srgbClr val="00682F"/>
                          </a:solidFill>
                          <a:latin typeface="Calibri" pitchFamily="34" charset="0"/>
                          <a:ea typeface="Times New Roman"/>
                          <a:cs typeface="Calibri" pitchFamily="34" charset="0"/>
                        </a:rPr>
                        <a:t>Two</a:t>
                      </a:r>
                      <a:r>
                        <a:rPr lang="en-US" sz="2000" b="1" baseline="0" dirty="0" smtClean="0">
                          <a:solidFill>
                            <a:srgbClr val="00682F"/>
                          </a:solidFill>
                          <a:latin typeface="Calibri" pitchFamily="34" charset="0"/>
                          <a:ea typeface="Times New Roman"/>
                          <a:cs typeface="Calibri" pitchFamily="34" charset="0"/>
                        </a:rPr>
                        <a:t> representatives from State</a:t>
                      </a:r>
                      <a:endParaRPr lang="en-IN" sz="2000" b="1" dirty="0">
                        <a:solidFill>
                          <a:srgbClr val="00682F"/>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4">
                            <a:lumMod val="40000"/>
                            <a:lumOff val="60000"/>
                          </a:schemeClr>
                        </a:gs>
                        <a:gs pos="0">
                          <a:schemeClr val="accent4">
                            <a:lumMod val="40000"/>
                            <a:lumOff val="60000"/>
                          </a:schemeClr>
                        </a:gs>
                        <a:gs pos="64999">
                          <a:srgbClr val="F0EBD5"/>
                        </a:gs>
                        <a:gs pos="100000">
                          <a:srgbClr val="D1C39F"/>
                        </a:gs>
                      </a:gsLst>
                      <a:lin ang="2700000" scaled="0"/>
                    </a:gradFill>
                  </a:tcPr>
                </a:tc>
                <a:tc>
                  <a:txBody>
                    <a:bodyPr/>
                    <a:lstStyle/>
                    <a:p>
                      <a:pPr algn="just">
                        <a:spcBef>
                          <a:spcPts val="600"/>
                        </a:spcBef>
                        <a:spcAft>
                          <a:spcPts val="0"/>
                        </a:spcAft>
                      </a:pPr>
                      <a:r>
                        <a:rPr lang="en-US" sz="2000" b="1" dirty="0">
                          <a:solidFill>
                            <a:srgbClr val="0070C0"/>
                          </a:solidFill>
                          <a:latin typeface="Calibri" pitchFamily="34" charset="0"/>
                          <a:ea typeface="Times New Roman"/>
                          <a:cs typeface="Calibri" pitchFamily="34" charset="0"/>
                        </a:rPr>
                        <a:t>Member</a:t>
                      </a:r>
                      <a:endParaRPr lang="en-IN" sz="2000" b="1" dirty="0">
                        <a:solidFill>
                          <a:srgbClr val="0070C0"/>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4">
                            <a:lumMod val="40000"/>
                            <a:lumOff val="60000"/>
                          </a:schemeClr>
                        </a:gs>
                        <a:gs pos="0">
                          <a:schemeClr val="accent4">
                            <a:lumMod val="40000"/>
                            <a:lumOff val="60000"/>
                          </a:schemeClr>
                        </a:gs>
                        <a:gs pos="64999">
                          <a:srgbClr val="F0EBD5"/>
                        </a:gs>
                        <a:gs pos="100000">
                          <a:srgbClr val="D1C39F"/>
                        </a:gs>
                      </a:gsLst>
                      <a:lin ang="2700000" scaled="0"/>
                    </a:gradFill>
                  </a:tcPr>
                </a:tc>
              </a:tr>
              <a:tr h="504056">
                <a:tc>
                  <a:txBody>
                    <a:bodyPr/>
                    <a:lstStyle/>
                    <a:p>
                      <a:pPr algn="just">
                        <a:spcBef>
                          <a:spcPts val="600"/>
                        </a:spcBef>
                        <a:spcAft>
                          <a:spcPts val="0"/>
                        </a:spcAft>
                      </a:pPr>
                      <a:r>
                        <a:rPr lang="en-US" sz="2000" b="1" dirty="0" smtClean="0">
                          <a:solidFill>
                            <a:srgbClr val="C00000"/>
                          </a:solidFill>
                          <a:latin typeface="Calibri" pitchFamily="34" charset="0"/>
                          <a:ea typeface="Times New Roman"/>
                          <a:cs typeface="Calibri" pitchFamily="34" charset="0"/>
                        </a:rPr>
                        <a:t>13.</a:t>
                      </a:r>
                      <a:endParaRPr lang="en-IN" sz="2000" b="1" dirty="0">
                        <a:solidFill>
                          <a:srgbClr val="C00000"/>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5">
                            <a:lumMod val="60000"/>
                            <a:lumOff val="40000"/>
                          </a:schemeClr>
                        </a:gs>
                        <a:gs pos="0">
                          <a:schemeClr val="accent4">
                            <a:lumMod val="40000"/>
                            <a:lumOff val="60000"/>
                          </a:schemeClr>
                        </a:gs>
                        <a:gs pos="64999">
                          <a:srgbClr val="F0EBD5"/>
                        </a:gs>
                        <a:gs pos="100000">
                          <a:srgbClr val="D1C39F"/>
                        </a:gs>
                      </a:gsLst>
                      <a:lin ang="2700000" scaled="0"/>
                    </a:gradFill>
                  </a:tcPr>
                </a:tc>
                <a:tc>
                  <a:txBody>
                    <a:bodyPr/>
                    <a:lstStyle/>
                    <a:p>
                      <a:pPr algn="just">
                        <a:spcBef>
                          <a:spcPts val="600"/>
                        </a:spcBef>
                        <a:spcAft>
                          <a:spcPts val="0"/>
                        </a:spcAft>
                      </a:pPr>
                      <a:r>
                        <a:rPr lang="en-US" sz="2000" b="1" dirty="0" smtClean="0">
                          <a:solidFill>
                            <a:srgbClr val="00682F"/>
                          </a:solidFill>
                          <a:latin typeface="Calibri" pitchFamily="34" charset="0"/>
                          <a:ea typeface="Times New Roman"/>
                          <a:cs typeface="Calibri" pitchFamily="34" charset="0"/>
                        </a:rPr>
                        <a:t>Nodal Officer (</a:t>
                      </a:r>
                      <a:r>
                        <a:rPr lang="en-US" sz="2000" b="1" dirty="0" err="1" smtClean="0">
                          <a:solidFill>
                            <a:srgbClr val="00682F"/>
                          </a:solidFill>
                          <a:latin typeface="Calibri" pitchFamily="34" charset="0"/>
                          <a:ea typeface="Times New Roman"/>
                          <a:cs typeface="Calibri" pitchFamily="34" charset="0"/>
                        </a:rPr>
                        <a:t>NHP</a:t>
                      </a:r>
                      <a:r>
                        <a:rPr lang="en-US" sz="2000" b="1" dirty="0" smtClean="0">
                          <a:solidFill>
                            <a:srgbClr val="00682F"/>
                          </a:solidFill>
                          <a:latin typeface="Calibri" pitchFamily="34" charset="0"/>
                          <a:ea typeface="Times New Roman"/>
                          <a:cs typeface="Calibri" pitchFamily="34" charset="0"/>
                        </a:rPr>
                        <a:t>),</a:t>
                      </a:r>
                      <a:r>
                        <a:rPr lang="en-US" sz="2000" b="1" baseline="0" dirty="0" smtClean="0">
                          <a:solidFill>
                            <a:srgbClr val="00682F"/>
                          </a:solidFill>
                          <a:latin typeface="Calibri" pitchFamily="34" charset="0"/>
                          <a:ea typeface="Times New Roman"/>
                          <a:cs typeface="Calibri" pitchFamily="34" charset="0"/>
                        </a:rPr>
                        <a:t> </a:t>
                      </a:r>
                      <a:r>
                        <a:rPr lang="en-US" sz="2000" b="1" dirty="0" smtClean="0">
                          <a:solidFill>
                            <a:srgbClr val="00682F"/>
                          </a:solidFill>
                          <a:latin typeface="Calibri" pitchFamily="34" charset="0"/>
                          <a:ea typeface="Times New Roman"/>
                          <a:cs typeface="Calibri" pitchFamily="34" charset="0"/>
                        </a:rPr>
                        <a:t>NIH, Roorkee </a:t>
                      </a:r>
                      <a:endParaRPr lang="en-IN" sz="2000" b="1" dirty="0">
                        <a:solidFill>
                          <a:srgbClr val="00682F"/>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4">
                            <a:lumMod val="40000"/>
                            <a:lumOff val="60000"/>
                          </a:schemeClr>
                        </a:gs>
                        <a:gs pos="0">
                          <a:schemeClr val="accent4">
                            <a:lumMod val="40000"/>
                            <a:lumOff val="60000"/>
                          </a:schemeClr>
                        </a:gs>
                        <a:gs pos="64999">
                          <a:srgbClr val="F0EBD5"/>
                        </a:gs>
                        <a:gs pos="100000">
                          <a:srgbClr val="D1C39F"/>
                        </a:gs>
                      </a:gsLst>
                      <a:lin ang="2700000" scaled="0"/>
                    </a:gradFill>
                  </a:tcPr>
                </a:tc>
                <a:tc>
                  <a:txBody>
                    <a:bodyPr/>
                    <a:lstStyle/>
                    <a:p>
                      <a:pPr algn="just">
                        <a:spcBef>
                          <a:spcPts val="600"/>
                        </a:spcBef>
                        <a:spcAft>
                          <a:spcPts val="0"/>
                        </a:spcAft>
                      </a:pPr>
                      <a:r>
                        <a:rPr lang="en-US" sz="2000" b="1" dirty="0">
                          <a:solidFill>
                            <a:srgbClr val="0070C0"/>
                          </a:solidFill>
                          <a:latin typeface="Calibri" pitchFamily="34" charset="0"/>
                          <a:ea typeface="Times New Roman"/>
                          <a:cs typeface="Calibri" pitchFamily="34" charset="0"/>
                        </a:rPr>
                        <a:t>Member</a:t>
                      </a:r>
                      <a:endParaRPr lang="en-IN" sz="2000" b="1" dirty="0">
                        <a:solidFill>
                          <a:srgbClr val="0070C0"/>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4">
                            <a:lumMod val="40000"/>
                            <a:lumOff val="60000"/>
                          </a:schemeClr>
                        </a:gs>
                        <a:gs pos="0">
                          <a:schemeClr val="accent4">
                            <a:lumMod val="40000"/>
                            <a:lumOff val="60000"/>
                          </a:schemeClr>
                        </a:gs>
                        <a:gs pos="64999">
                          <a:srgbClr val="F0EBD5"/>
                        </a:gs>
                        <a:gs pos="100000">
                          <a:srgbClr val="D1C39F"/>
                        </a:gs>
                      </a:gsLst>
                      <a:lin ang="2700000" scaled="0"/>
                    </a:gradFill>
                  </a:tcPr>
                </a:tc>
              </a:tr>
              <a:tr h="495225">
                <a:tc>
                  <a:txBody>
                    <a:bodyPr/>
                    <a:lstStyle/>
                    <a:p>
                      <a:pPr algn="just">
                        <a:spcBef>
                          <a:spcPts val="600"/>
                        </a:spcBef>
                        <a:spcAft>
                          <a:spcPts val="0"/>
                        </a:spcAft>
                      </a:pPr>
                      <a:r>
                        <a:rPr lang="en-US" sz="2000" b="1" dirty="0" smtClean="0">
                          <a:solidFill>
                            <a:srgbClr val="C00000"/>
                          </a:solidFill>
                          <a:latin typeface="Calibri" pitchFamily="34" charset="0"/>
                          <a:ea typeface="Times New Roman"/>
                          <a:cs typeface="Calibri" pitchFamily="34" charset="0"/>
                        </a:rPr>
                        <a:t>14.</a:t>
                      </a:r>
                      <a:endParaRPr lang="en-IN" sz="2000" b="1" dirty="0">
                        <a:solidFill>
                          <a:srgbClr val="C00000"/>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5">
                            <a:lumMod val="60000"/>
                            <a:lumOff val="40000"/>
                          </a:schemeClr>
                        </a:gs>
                        <a:gs pos="0">
                          <a:schemeClr val="accent4">
                            <a:lumMod val="40000"/>
                            <a:lumOff val="60000"/>
                          </a:schemeClr>
                        </a:gs>
                        <a:gs pos="64999">
                          <a:srgbClr val="F0EBD5"/>
                        </a:gs>
                        <a:gs pos="100000">
                          <a:srgbClr val="D1C39F"/>
                        </a:gs>
                      </a:gsLst>
                      <a:lin ang="2700000" scaled="0"/>
                    </a:gradFill>
                  </a:tcPr>
                </a:tc>
                <a:tc>
                  <a:txBody>
                    <a:bodyPr/>
                    <a:lstStyle/>
                    <a:p>
                      <a:pPr marL="0" marR="0" indent="0" algn="just" defTabSz="914400" rtl="0" eaLnBrk="1" fontAlgn="auto" latinLnBrk="0" hangingPunct="1">
                        <a:lnSpc>
                          <a:spcPct val="100000"/>
                        </a:lnSpc>
                        <a:spcBef>
                          <a:spcPts val="600"/>
                        </a:spcBef>
                        <a:spcAft>
                          <a:spcPts val="0"/>
                        </a:spcAft>
                        <a:buClrTx/>
                        <a:buSzTx/>
                        <a:buFontTx/>
                        <a:buNone/>
                        <a:tabLst/>
                        <a:defRPr/>
                      </a:pPr>
                      <a:r>
                        <a:rPr lang="en-US" sz="2000" b="1" dirty="0" smtClean="0">
                          <a:solidFill>
                            <a:srgbClr val="00682F"/>
                          </a:solidFill>
                          <a:latin typeface="Calibri" pitchFamily="34" charset="0"/>
                          <a:ea typeface="Times New Roman"/>
                          <a:cs typeface="Calibri" pitchFamily="34" charset="0"/>
                        </a:rPr>
                        <a:t>Coordinator, Training, NIH, </a:t>
                      </a:r>
                      <a:r>
                        <a:rPr lang="en-US" sz="2000" b="1" dirty="0" err="1" smtClean="0">
                          <a:solidFill>
                            <a:srgbClr val="00682F"/>
                          </a:solidFill>
                          <a:latin typeface="Calibri" pitchFamily="34" charset="0"/>
                          <a:ea typeface="Times New Roman"/>
                          <a:cs typeface="Calibri" pitchFamily="34" charset="0"/>
                        </a:rPr>
                        <a:t>Roorkee</a:t>
                      </a:r>
                      <a:r>
                        <a:rPr lang="en-US" sz="2000" b="1" dirty="0" smtClean="0">
                          <a:solidFill>
                            <a:srgbClr val="00682F"/>
                          </a:solidFill>
                          <a:latin typeface="Calibri" pitchFamily="34" charset="0"/>
                          <a:ea typeface="Times New Roman"/>
                          <a:cs typeface="Calibri" pitchFamily="34" charset="0"/>
                        </a:rPr>
                        <a:t> </a:t>
                      </a:r>
                      <a:r>
                        <a:rPr lang="en-US" sz="2000" b="1" dirty="0" smtClean="0">
                          <a:solidFill>
                            <a:srgbClr val="FF0000"/>
                          </a:solidFill>
                          <a:latin typeface="Calibri" pitchFamily="34" charset="0"/>
                          <a:ea typeface="Times New Roman"/>
                          <a:cs typeface="Calibri" pitchFamily="34" charset="0"/>
                        </a:rPr>
                        <a:t>(Member Secretary for Training</a:t>
                      </a:r>
                      <a:r>
                        <a:rPr lang="en-US" sz="2000" b="1" baseline="0" dirty="0" smtClean="0">
                          <a:solidFill>
                            <a:srgbClr val="FF0000"/>
                          </a:solidFill>
                          <a:latin typeface="Calibri" pitchFamily="34" charset="0"/>
                          <a:ea typeface="Times New Roman"/>
                          <a:cs typeface="Calibri" pitchFamily="34" charset="0"/>
                        </a:rPr>
                        <a:t>)</a:t>
                      </a:r>
                      <a:endParaRPr lang="en-IN" sz="2000" b="1" dirty="0">
                        <a:solidFill>
                          <a:srgbClr val="FF0000"/>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4">
                            <a:lumMod val="40000"/>
                            <a:lumOff val="60000"/>
                          </a:schemeClr>
                        </a:gs>
                        <a:gs pos="0">
                          <a:schemeClr val="accent4">
                            <a:lumMod val="40000"/>
                            <a:lumOff val="60000"/>
                          </a:schemeClr>
                        </a:gs>
                        <a:gs pos="64999">
                          <a:srgbClr val="F0EBD5"/>
                        </a:gs>
                        <a:gs pos="100000">
                          <a:srgbClr val="D1C39F"/>
                        </a:gs>
                      </a:gsLst>
                      <a:lin ang="2700000" scaled="0"/>
                    </a:gradFill>
                  </a:tcPr>
                </a:tc>
                <a:tc>
                  <a:txBody>
                    <a:bodyPr/>
                    <a:lstStyle/>
                    <a:p>
                      <a:pPr marL="0" marR="0" indent="0" algn="just" defTabSz="914400" rtl="0" eaLnBrk="1" fontAlgn="auto" latinLnBrk="0" hangingPunct="1">
                        <a:lnSpc>
                          <a:spcPct val="100000"/>
                        </a:lnSpc>
                        <a:spcBef>
                          <a:spcPts val="600"/>
                        </a:spcBef>
                        <a:spcAft>
                          <a:spcPts val="0"/>
                        </a:spcAft>
                        <a:buClrTx/>
                        <a:buSzTx/>
                        <a:buFontTx/>
                        <a:buNone/>
                        <a:tabLst/>
                        <a:defRPr/>
                      </a:pPr>
                      <a:r>
                        <a:rPr lang="en-US" sz="2000" b="1" dirty="0" smtClean="0">
                          <a:solidFill>
                            <a:srgbClr val="0070C0"/>
                          </a:solidFill>
                          <a:latin typeface="Calibri" pitchFamily="34" charset="0"/>
                          <a:ea typeface="Times New Roman"/>
                          <a:cs typeface="Calibri" pitchFamily="34" charset="0"/>
                        </a:rPr>
                        <a:t>Member</a:t>
                      </a:r>
                      <a:endParaRPr lang="en-IN" sz="2000" b="1" dirty="0" smtClean="0">
                        <a:solidFill>
                          <a:srgbClr val="0070C0"/>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4">
                            <a:lumMod val="40000"/>
                            <a:lumOff val="60000"/>
                          </a:schemeClr>
                        </a:gs>
                        <a:gs pos="0">
                          <a:schemeClr val="accent4">
                            <a:lumMod val="40000"/>
                            <a:lumOff val="60000"/>
                          </a:schemeClr>
                        </a:gs>
                        <a:gs pos="64999">
                          <a:srgbClr val="F0EBD5"/>
                        </a:gs>
                        <a:gs pos="100000">
                          <a:srgbClr val="D1C39F"/>
                        </a:gs>
                      </a:gsLst>
                      <a:lin ang="2700000" scaled="0"/>
                    </a:gradFill>
                  </a:tcPr>
                </a:tc>
              </a:tr>
              <a:tr h="495225">
                <a:tc>
                  <a:txBody>
                    <a:bodyPr/>
                    <a:lstStyle/>
                    <a:p>
                      <a:pPr algn="just">
                        <a:spcBef>
                          <a:spcPts val="600"/>
                        </a:spcBef>
                        <a:spcAft>
                          <a:spcPts val="0"/>
                        </a:spcAft>
                      </a:pPr>
                      <a:r>
                        <a:rPr lang="en-IN" sz="2000" b="1" dirty="0" smtClean="0">
                          <a:solidFill>
                            <a:srgbClr val="C00000"/>
                          </a:solidFill>
                          <a:latin typeface="Calibri" pitchFamily="34" charset="0"/>
                          <a:ea typeface="Times New Roman"/>
                          <a:cs typeface="Calibri" pitchFamily="34" charset="0"/>
                        </a:rPr>
                        <a:t>15.</a:t>
                      </a:r>
                      <a:endParaRPr lang="en-IN" sz="2000" b="1" dirty="0">
                        <a:solidFill>
                          <a:srgbClr val="C00000"/>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5">
                            <a:lumMod val="60000"/>
                            <a:lumOff val="40000"/>
                          </a:schemeClr>
                        </a:gs>
                        <a:gs pos="0">
                          <a:schemeClr val="accent4">
                            <a:lumMod val="40000"/>
                            <a:lumOff val="60000"/>
                          </a:schemeClr>
                        </a:gs>
                        <a:gs pos="64999">
                          <a:srgbClr val="F0EBD5"/>
                        </a:gs>
                        <a:gs pos="100000">
                          <a:srgbClr val="D1C39F"/>
                        </a:gs>
                      </a:gsLst>
                      <a:lin ang="2700000" scaled="0"/>
                    </a:gradFill>
                  </a:tcPr>
                </a:tc>
                <a:tc>
                  <a:txBody>
                    <a:bodyPr/>
                    <a:lstStyle/>
                    <a:p>
                      <a:pPr marL="0" marR="0" indent="0" algn="just" defTabSz="914400" rtl="0" eaLnBrk="1" fontAlgn="auto" latinLnBrk="0" hangingPunct="1">
                        <a:lnSpc>
                          <a:spcPct val="100000"/>
                        </a:lnSpc>
                        <a:spcBef>
                          <a:spcPts val="600"/>
                        </a:spcBef>
                        <a:spcAft>
                          <a:spcPts val="0"/>
                        </a:spcAft>
                        <a:buClrTx/>
                        <a:buSzTx/>
                        <a:buFontTx/>
                        <a:buNone/>
                        <a:tabLst/>
                        <a:defRPr/>
                      </a:pPr>
                      <a:r>
                        <a:rPr lang="en-US" sz="2000" b="1" dirty="0" smtClean="0">
                          <a:solidFill>
                            <a:srgbClr val="00682F"/>
                          </a:solidFill>
                          <a:latin typeface="Calibri" pitchFamily="34" charset="0"/>
                          <a:ea typeface="Times New Roman"/>
                          <a:cs typeface="Calibri" pitchFamily="34" charset="0"/>
                        </a:rPr>
                        <a:t>Coordinator, PDS , NIH, </a:t>
                      </a:r>
                      <a:r>
                        <a:rPr lang="en-US" sz="2000" b="1" dirty="0" err="1" smtClean="0">
                          <a:solidFill>
                            <a:srgbClr val="00682F"/>
                          </a:solidFill>
                          <a:latin typeface="Calibri" pitchFamily="34" charset="0"/>
                          <a:ea typeface="Times New Roman"/>
                          <a:cs typeface="Calibri" pitchFamily="34" charset="0"/>
                        </a:rPr>
                        <a:t>Roorkee</a:t>
                      </a:r>
                      <a:r>
                        <a:rPr lang="en-US" sz="2000" b="1" dirty="0" smtClean="0">
                          <a:solidFill>
                            <a:srgbClr val="00682F"/>
                          </a:solidFill>
                          <a:latin typeface="Calibri" pitchFamily="34" charset="0"/>
                          <a:ea typeface="Times New Roman"/>
                          <a:cs typeface="Calibri" pitchFamily="34" charset="0"/>
                        </a:rPr>
                        <a:t> </a:t>
                      </a:r>
                      <a:r>
                        <a:rPr lang="en-US" sz="2000" b="1" dirty="0" smtClean="0">
                          <a:solidFill>
                            <a:srgbClr val="FF0000"/>
                          </a:solidFill>
                          <a:latin typeface="Calibri" pitchFamily="34" charset="0"/>
                          <a:ea typeface="Times New Roman"/>
                          <a:cs typeface="Calibri" pitchFamily="34" charset="0"/>
                        </a:rPr>
                        <a:t>(Member Secretary for PDS</a:t>
                      </a:r>
                      <a:r>
                        <a:rPr lang="en-US" sz="2000" b="1" baseline="0" dirty="0" smtClean="0">
                          <a:solidFill>
                            <a:srgbClr val="FF0000"/>
                          </a:solidFill>
                          <a:latin typeface="Calibri" pitchFamily="34" charset="0"/>
                          <a:ea typeface="Times New Roman"/>
                          <a:cs typeface="Calibri" pitchFamily="34" charset="0"/>
                        </a:rPr>
                        <a:t>)</a:t>
                      </a:r>
                      <a:endParaRPr lang="en-IN" sz="2000" b="1" dirty="0" smtClean="0">
                        <a:solidFill>
                          <a:srgbClr val="FF0000"/>
                        </a:solidFill>
                        <a:latin typeface="Calibri" pitchFamily="34" charset="0"/>
                        <a:ea typeface="Times New Roman"/>
                        <a:cs typeface="Calibri" pitchFamily="34" charset="0"/>
                      </a:endParaRPr>
                    </a:p>
                  </a:txBody>
                  <a:tcPr marL="68580" marR="68580" marT="0" marB="0">
                    <a:lnL>
                      <a:noFill/>
                    </a:lnL>
                    <a:lnR>
                      <a:noFill/>
                    </a:lnR>
                    <a:lnT>
                      <a:noFill/>
                    </a:lnT>
                    <a:lnB>
                      <a:noFill/>
                    </a:lnB>
                    <a:gradFill>
                      <a:gsLst>
                        <a:gs pos="0">
                          <a:schemeClr val="accent4">
                            <a:lumMod val="40000"/>
                            <a:lumOff val="60000"/>
                          </a:schemeClr>
                        </a:gs>
                        <a:gs pos="0">
                          <a:schemeClr val="accent4">
                            <a:lumMod val="40000"/>
                            <a:lumOff val="60000"/>
                          </a:schemeClr>
                        </a:gs>
                        <a:gs pos="64999">
                          <a:srgbClr val="F0EBD5"/>
                        </a:gs>
                        <a:gs pos="100000">
                          <a:srgbClr val="D1C39F"/>
                        </a:gs>
                      </a:gsLst>
                      <a:lin ang="2700000" scaled="0"/>
                    </a:gradFill>
                  </a:tcPr>
                </a:tc>
                <a:tc>
                  <a:txBody>
                    <a:bodyPr/>
                    <a:lstStyle/>
                    <a:p>
                      <a:pPr marL="0" marR="0" indent="0" algn="just" defTabSz="914400" rtl="0" eaLnBrk="1" fontAlgn="auto" latinLnBrk="0" hangingPunct="1">
                        <a:lnSpc>
                          <a:spcPct val="100000"/>
                        </a:lnSpc>
                        <a:spcBef>
                          <a:spcPts val="600"/>
                        </a:spcBef>
                        <a:spcAft>
                          <a:spcPts val="0"/>
                        </a:spcAft>
                        <a:buClrTx/>
                        <a:buSzTx/>
                        <a:buFontTx/>
                        <a:buNone/>
                        <a:tabLst/>
                        <a:defRPr/>
                      </a:pPr>
                      <a:r>
                        <a:rPr lang="en-US" sz="2000" b="1" dirty="0" smtClean="0">
                          <a:solidFill>
                            <a:srgbClr val="0070C0"/>
                          </a:solidFill>
                          <a:latin typeface="Calibri" pitchFamily="34" charset="0"/>
                          <a:ea typeface="Times New Roman"/>
                          <a:cs typeface="Calibri" pitchFamily="34" charset="0"/>
                        </a:rPr>
                        <a:t>Member</a:t>
                      </a:r>
                    </a:p>
                  </a:txBody>
                  <a:tcPr marL="68580" marR="68580" marT="0" marB="0">
                    <a:lnL>
                      <a:noFill/>
                    </a:lnL>
                    <a:lnR>
                      <a:noFill/>
                    </a:lnR>
                    <a:lnT>
                      <a:noFill/>
                    </a:lnT>
                    <a:lnB>
                      <a:noFill/>
                    </a:lnB>
                    <a:gradFill>
                      <a:gsLst>
                        <a:gs pos="0">
                          <a:schemeClr val="accent4">
                            <a:lumMod val="40000"/>
                            <a:lumOff val="60000"/>
                          </a:schemeClr>
                        </a:gs>
                        <a:gs pos="0">
                          <a:schemeClr val="accent4">
                            <a:lumMod val="40000"/>
                            <a:lumOff val="60000"/>
                          </a:schemeClr>
                        </a:gs>
                        <a:gs pos="64999">
                          <a:srgbClr val="F0EBD5"/>
                        </a:gs>
                        <a:gs pos="100000">
                          <a:srgbClr val="D1C39F"/>
                        </a:gs>
                      </a:gsLst>
                      <a:lin ang="2700000" scaled="0"/>
                    </a:gradFill>
                  </a:tcPr>
                </a:tc>
              </a:tr>
            </a:tbl>
          </a:graphicData>
        </a:graphic>
      </p:graphicFrame>
      <p:sp>
        <p:nvSpPr>
          <p:cNvPr id="26663" name="Rectangle 1"/>
          <p:cNvSpPr>
            <a:spLocks noChangeArrowheads="1"/>
          </p:cNvSpPr>
          <p:nvPr/>
        </p:nvSpPr>
        <p:spPr bwMode="auto">
          <a:xfrm>
            <a:off x="1" y="0"/>
            <a:ext cx="9144000" cy="1142984"/>
          </a:xfrm>
          <a:prstGeom prst="rect">
            <a:avLst/>
          </a:prstGeom>
          <a:solidFill>
            <a:srgbClr val="866DB7"/>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vert="horz" rtlCol="0" anchor="ctr" anchorCtr="0">
            <a:normAutofit fontScale="90000"/>
          </a:bodyPr>
          <a:lstStyle/>
          <a:p>
            <a:pPr algn="ctr" eaLnBrk="0" fontAlgn="auto" hangingPunct="0">
              <a:spcAft>
                <a:spcPts val="0"/>
              </a:spcAft>
              <a:defRPr/>
            </a:pPr>
            <a:endParaRPr lang="en-US"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endParaRPr>
          </a:p>
          <a:p>
            <a:pPr algn="ctr" eaLnBrk="0" fontAlgn="auto" hangingPunct="0">
              <a:spcAft>
                <a:spcPts val="0"/>
              </a:spcAft>
              <a:defRPr/>
            </a:pPr>
            <a:r>
              <a:rPr lang="en-US" sz="41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t>Constitution of Committee for PDS and Training </a:t>
            </a:r>
          </a:p>
          <a:p>
            <a:pPr algn="ctr" eaLnBrk="0" fontAlgn="auto" hangingPunct="0">
              <a:spcAft>
                <a:spcPts val="0"/>
              </a:spcAft>
              <a:defRPr/>
            </a:pPr>
            <a:endParaRPr lang="en-US"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0" y="0"/>
            <a:ext cx="9144000" cy="1142984"/>
          </a:xfrm>
          <a:prstGeom prst="rect">
            <a:avLst/>
          </a:prstGeom>
          <a:solidFill>
            <a:srgbClr val="866DB7"/>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vert="horz" rtlCol="0" anchor="ctr" anchorCtr="0">
            <a:noAutofit/>
          </a:bodyPr>
          <a:lstStyle/>
          <a:p>
            <a:pPr marL="342900" lvl="1" indent="-342900" algn="ctr" eaLnBrk="0" fontAlgn="auto" hangingPunct="0">
              <a:lnSpc>
                <a:spcPct val="90000"/>
              </a:lnSpc>
              <a:spcAft>
                <a:spcPts val="0"/>
              </a:spcAft>
              <a:buClr>
                <a:schemeClr val="accent1"/>
              </a:buClr>
              <a:buSzPct val="80000"/>
              <a:defRPr/>
            </a:pPr>
            <a:r>
              <a:rPr lang="en-US" sz="4400" spc="-100" dirty="0" smtClean="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Calibri" pitchFamily="34" charset="0"/>
                <a:cs typeface="Calibri" pitchFamily="34" charset="0"/>
              </a:rPr>
              <a:t>DSS Planning and Applications</a:t>
            </a:r>
          </a:p>
        </p:txBody>
      </p:sp>
      <p:sp>
        <p:nvSpPr>
          <p:cNvPr id="4" name="Title 1"/>
          <p:cNvSpPr txBox="1">
            <a:spLocks/>
          </p:cNvSpPr>
          <p:nvPr/>
        </p:nvSpPr>
        <p:spPr>
          <a:xfrm>
            <a:off x="616024" y="1153343"/>
            <a:ext cx="7772400" cy="619473"/>
          </a:xfrm>
          <a:prstGeom prst="rect">
            <a:avLst/>
          </a:prstGeom>
        </p:spPr>
        <p:style>
          <a:lnRef idx="0">
            <a:schemeClr val="accent1"/>
          </a:lnRef>
          <a:fillRef idx="3">
            <a:schemeClr val="accent1"/>
          </a:fillRef>
          <a:effectRef idx="3">
            <a:schemeClr val="accent1"/>
          </a:effectRef>
          <a:fontRef idx="minor">
            <a:schemeClr val="lt1"/>
          </a:fontRef>
        </p:style>
        <p:txBody>
          <a:bodyPr>
            <a:normAutofit fontScale="4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100" normalizeH="0" baseline="0" noProof="0" dirty="0" smtClean="0">
                <a:ln w="3200">
                  <a:solidFill>
                    <a:schemeClr val="bg2">
                      <a:shade val="75000"/>
                      <a:alpha val="25000"/>
                    </a:schemeClr>
                  </a:solidFill>
                  <a:prstDash val="solid"/>
                  <a:round/>
                </a:ln>
                <a:solidFill>
                  <a:srgbClr val="FF0000"/>
                </a:solidFill>
                <a:effectLst>
                  <a:innerShdw blurRad="50800" dist="25400" dir="13500000">
                    <a:prstClr val="black">
                      <a:alpha val="70000"/>
                    </a:prstClr>
                  </a:innerShdw>
                </a:effectLst>
                <a:uLnTx/>
                <a:uFillTx/>
                <a:latin typeface="Arial" pitchFamily="34" charset="0"/>
                <a:ea typeface="+mn-ea"/>
                <a:cs typeface="Arial" pitchFamily="34" charset="0"/>
              </a:rPr>
              <a:t/>
            </a:r>
            <a:br>
              <a:rPr kumimoji="0" lang="en-US" sz="2000" b="1" i="0" u="none" strike="noStrike" kern="1200" cap="none" spc="-100" normalizeH="0" baseline="0" noProof="0" dirty="0" smtClean="0">
                <a:ln w="3200">
                  <a:solidFill>
                    <a:schemeClr val="bg2">
                      <a:shade val="75000"/>
                      <a:alpha val="25000"/>
                    </a:schemeClr>
                  </a:solidFill>
                  <a:prstDash val="solid"/>
                  <a:round/>
                </a:ln>
                <a:solidFill>
                  <a:srgbClr val="FF0000"/>
                </a:solidFill>
                <a:effectLst>
                  <a:innerShdw blurRad="50800" dist="25400" dir="13500000">
                    <a:prstClr val="black">
                      <a:alpha val="70000"/>
                    </a:prstClr>
                  </a:innerShdw>
                </a:effectLst>
                <a:uLnTx/>
                <a:uFillTx/>
                <a:latin typeface="Arial" pitchFamily="34" charset="0"/>
                <a:ea typeface="+mn-ea"/>
                <a:cs typeface="Arial" pitchFamily="34" charset="0"/>
              </a:rPr>
            </a:br>
            <a:r>
              <a:rPr kumimoji="0" lang="en-US" sz="7300" b="1" i="0" u="none" strike="noStrike" kern="1200" cap="none" spc="-100" normalizeH="0" baseline="0" noProof="0" dirty="0" smtClean="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uLnTx/>
                <a:uFillTx/>
                <a:latin typeface="Arial" pitchFamily="34" charset="0"/>
                <a:ea typeface="+mn-ea"/>
                <a:cs typeface="Arial" pitchFamily="34" charset="0"/>
              </a:rPr>
              <a:t>DSS Implementation</a:t>
            </a:r>
            <a:endParaRPr kumimoji="0" lang="en-US" sz="7300" b="1" i="0" u="none" strike="noStrike" kern="1200" cap="none" spc="-100" normalizeH="0" baseline="0" noProof="0" dirty="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uLnTx/>
              <a:uFillTx/>
              <a:latin typeface="Arial" pitchFamily="34" charset="0"/>
              <a:ea typeface="+mn-ea"/>
              <a:cs typeface="Arial" pitchFamily="34" charset="0"/>
            </a:endParaRPr>
          </a:p>
        </p:txBody>
      </p:sp>
      <p:cxnSp>
        <p:nvCxnSpPr>
          <p:cNvPr id="7" name="Straight Connector 6"/>
          <p:cNvCxnSpPr/>
          <p:nvPr/>
        </p:nvCxnSpPr>
        <p:spPr>
          <a:xfrm>
            <a:off x="1143000" y="2438400"/>
            <a:ext cx="6781800" cy="0"/>
          </a:xfrm>
          <a:prstGeom prst="line">
            <a:avLst/>
          </a:prstGeom>
          <a:ln w="76200">
            <a:solidFill>
              <a:srgbClr val="00B0F0"/>
            </a:solidFill>
          </a:ln>
        </p:spPr>
        <p:style>
          <a:lnRef idx="2">
            <a:schemeClr val="accent2"/>
          </a:lnRef>
          <a:fillRef idx="0">
            <a:schemeClr val="accent2"/>
          </a:fillRef>
          <a:effectRef idx="1">
            <a:schemeClr val="accent2"/>
          </a:effectRef>
          <a:fontRef idx="minor">
            <a:schemeClr val="tx1"/>
          </a:fontRef>
        </p:style>
      </p:cxnSp>
      <p:sp>
        <p:nvSpPr>
          <p:cNvPr id="8" name="Rounded Rectangle 7"/>
          <p:cNvSpPr/>
          <p:nvPr/>
        </p:nvSpPr>
        <p:spPr>
          <a:xfrm>
            <a:off x="228600" y="2971800"/>
            <a:ext cx="2514600" cy="9906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000" b="1" dirty="0" smtClean="0">
                <a:solidFill>
                  <a:srgbClr val="FFC000"/>
                </a:solidFill>
              </a:rPr>
              <a:t>HP-II States</a:t>
            </a:r>
            <a:endParaRPr lang="en-US" sz="2000" b="1" dirty="0">
              <a:solidFill>
                <a:srgbClr val="FFC000"/>
              </a:solidFill>
            </a:endParaRPr>
          </a:p>
        </p:txBody>
      </p:sp>
      <p:sp>
        <p:nvSpPr>
          <p:cNvPr id="9" name="Rounded Rectangle 8"/>
          <p:cNvSpPr/>
          <p:nvPr/>
        </p:nvSpPr>
        <p:spPr>
          <a:xfrm>
            <a:off x="6477000" y="3048000"/>
            <a:ext cx="2362200" cy="9906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000" b="1" dirty="0" smtClean="0">
                <a:solidFill>
                  <a:srgbClr val="FFC000"/>
                </a:solidFill>
              </a:rPr>
              <a:t>New States</a:t>
            </a:r>
            <a:endParaRPr lang="en-US" sz="2000" b="1" dirty="0">
              <a:solidFill>
                <a:srgbClr val="FFC000"/>
              </a:solidFill>
            </a:endParaRPr>
          </a:p>
        </p:txBody>
      </p:sp>
      <p:sp>
        <p:nvSpPr>
          <p:cNvPr id="10" name="Rectangle 9"/>
          <p:cNvSpPr/>
          <p:nvPr/>
        </p:nvSpPr>
        <p:spPr>
          <a:xfrm>
            <a:off x="6553200" y="4419600"/>
            <a:ext cx="2209800" cy="838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FFC000"/>
                </a:solidFill>
              </a:rPr>
              <a:t>Pilot basins in selected states</a:t>
            </a:r>
            <a:endParaRPr lang="en-US" sz="2000" dirty="0">
              <a:solidFill>
                <a:srgbClr val="FFC000"/>
              </a:solidFill>
            </a:endParaRPr>
          </a:p>
        </p:txBody>
      </p:sp>
      <p:sp>
        <p:nvSpPr>
          <p:cNvPr id="11" name="Rectangle 10"/>
          <p:cNvSpPr/>
          <p:nvPr/>
        </p:nvSpPr>
        <p:spPr>
          <a:xfrm>
            <a:off x="304800" y="4343400"/>
            <a:ext cx="1981200" cy="838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FFC000"/>
                </a:solidFill>
              </a:rPr>
              <a:t>Additional basins</a:t>
            </a:r>
            <a:endParaRPr lang="en-US" sz="2000" b="1" dirty="0">
              <a:solidFill>
                <a:srgbClr val="FFC000"/>
              </a:solidFill>
            </a:endParaRPr>
          </a:p>
        </p:txBody>
      </p:sp>
      <p:sp>
        <p:nvSpPr>
          <p:cNvPr id="12" name="Rectangle 11"/>
          <p:cNvSpPr/>
          <p:nvPr/>
        </p:nvSpPr>
        <p:spPr>
          <a:xfrm>
            <a:off x="4267200" y="5638800"/>
            <a:ext cx="47244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0000"/>
                </a:solidFill>
              </a:rPr>
              <a:t>DSS Applications  using a selected open source software e.g. WEAP / HEC </a:t>
            </a:r>
            <a:r>
              <a:rPr lang="en-US" sz="2000" dirty="0" err="1" smtClean="0">
                <a:solidFill>
                  <a:srgbClr val="FF0000"/>
                </a:solidFill>
              </a:rPr>
              <a:t>ResSim</a:t>
            </a:r>
            <a:r>
              <a:rPr lang="en-US" sz="2000" dirty="0" smtClean="0">
                <a:solidFill>
                  <a:srgbClr val="FF0000"/>
                </a:solidFill>
              </a:rPr>
              <a:t>  etc. </a:t>
            </a:r>
            <a:r>
              <a:rPr lang="en-US" sz="2000" b="1" dirty="0" smtClean="0">
                <a:solidFill>
                  <a:srgbClr val="FF0000"/>
                </a:solidFill>
              </a:rPr>
              <a:t>(depending upon scope)</a:t>
            </a:r>
            <a:endParaRPr lang="en-US" sz="2000" b="1" dirty="0">
              <a:solidFill>
                <a:srgbClr val="FF0000"/>
              </a:solidFill>
            </a:endParaRPr>
          </a:p>
        </p:txBody>
      </p:sp>
      <p:sp>
        <p:nvSpPr>
          <p:cNvPr id="13" name="Rectangle 12"/>
          <p:cNvSpPr/>
          <p:nvPr/>
        </p:nvSpPr>
        <p:spPr>
          <a:xfrm>
            <a:off x="304800" y="5638800"/>
            <a:ext cx="2819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0000"/>
                </a:solidFill>
              </a:rPr>
              <a:t>DSS(P) Applications and refinements </a:t>
            </a:r>
            <a:endParaRPr lang="en-US" sz="2000" dirty="0">
              <a:solidFill>
                <a:srgbClr val="FF0000"/>
              </a:solidFill>
            </a:endParaRPr>
          </a:p>
        </p:txBody>
      </p:sp>
      <p:sp>
        <p:nvSpPr>
          <p:cNvPr id="14" name="Oval 13"/>
          <p:cNvSpPr/>
          <p:nvPr/>
        </p:nvSpPr>
        <p:spPr>
          <a:xfrm>
            <a:off x="3581400" y="3124200"/>
            <a:ext cx="1981200" cy="838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000" dirty="0" smtClean="0">
                <a:solidFill>
                  <a:srgbClr val="FFC000"/>
                </a:solidFill>
              </a:rPr>
              <a:t>Training</a:t>
            </a:r>
            <a:endParaRPr lang="en-US" sz="2000" dirty="0">
              <a:solidFill>
                <a:srgbClr val="FFC000"/>
              </a:solidFill>
            </a:endParaRPr>
          </a:p>
        </p:txBody>
      </p:sp>
      <p:sp>
        <p:nvSpPr>
          <p:cNvPr id="15" name="Right Arrow 14"/>
          <p:cNvSpPr/>
          <p:nvPr/>
        </p:nvSpPr>
        <p:spPr>
          <a:xfrm>
            <a:off x="5715000" y="3276600"/>
            <a:ext cx="685800" cy="381000"/>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rgbClr val="FF0000"/>
              </a:solidFill>
            </a:endParaRPr>
          </a:p>
        </p:txBody>
      </p:sp>
      <p:sp>
        <p:nvSpPr>
          <p:cNvPr id="16" name="Left Arrow 15"/>
          <p:cNvSpPr/>
          <p:nvPr/>
        </p:nvSpPr>
        <p:spPr>
          <a:xfrm>
            <a:off x="2819400" y="3276600"/>
            <a:ext cx="609600" cy="381000"/>
          </a:xfrm>
          <a:prstGeom prst="lef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rgbClr val="FF0000"/>
              </a:solidFill>
            </a:endParaRPr>
          </a:p>
        </p:txBody>
      </p:sp>
      <p:sp>
        <p:nvSpPr>
          <p:cNvPr id="17" name="Down Arrow 16"/>
          <p:cNvSpPr/>
          <p:nvPr/>
        </p:nvSpPr>
        <p:spPr>
          <a:xfrm>
            <a:off x="4419600" y="1772816"/>
            <a:ext cx="296416" cy="589384"/>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rgbClr val="FF0000"/>
              </a:solidFill>
            </a:endParaRPr>
          </a:p>
        </p:txBody>
      </p:sp>
      <p:sp>
        <p:nvSpPr>
          <p:cNvPr id="18" name="Down Arrow 17"/>
          <p:cNvSpPr/>
          <p:nvPr/>
        </p:nvSpPr>
        <p:spPr>
          <a:xfrm>
            <a:off x="1066800" y="2438400"/>
            <a:ext cx="228600" cy="533400"/>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rgbClr val="FF0000"/>
              </a:solidFill>
            </a:endParaRPr>
          </a:p>
        </p:txBody>
      </p:sp>
      <p:sp>
        <p:nvSpPr>
          <p:cNvPr id="19" name="Down Arrow 18"/>
          <p:cNvSpPr/>
          <p:nvPr/>
        </p:nvSpPr>
        <p:spPr>
          <a:xfrm>
            <a:off x="7772400" y="2438400"/>
            <a:ext cx="304800" cy="609600"/>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rgbClr val="FF0000"/>
              </a:solidFill>
            </a:endParaRPr>
          </a:p>
        </p:txBody>
      </p:sp>
      <p:sp>
        <p:nvSpPr>
          <p:cNvPr id="20" name="Down Arrow 19"/>
          <p:cNvSpPr/>
          <p:nvPr/>
        </p:nvSpPr>
        <p:spPr>
          <a:xfrm>
            <a:off x="1143000" y="3962400"/>
            <a:ext cx="228600" cy="381000"/>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rgbClr val="FF0000"/>
              </a:solidFill>
            </a:endParaRPr>
          </a:p>
        </p:txBody>
      </p:sp>
      <p:sp>
        <p:nvSpPr>
          <p:cNvPr id="21" name="Down Arrow 20"/>
          <p:cNvSpPr/>
          <p:nvPr/>
        </p:nvSpPr>
        <p:spPr>
          <a:xfrm>
            <a:off x="1066800" y="5181600"/>
            <a:ext cx="304800" cy="457200"/>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rgbClr val="FF0000"/>
              </a:solidFill>
            </a:endParaRPr>
          </a:p>
        </p:txBody>
      </p:sp>
      <p:sp>
        <p:nvSpPr>
          <p:cNvPr id="22" name="Down Arrow 21"/>
          <p:cNvSpPr/>
          <p:nvPr/>
        </p:nvSpPr>
        <p:spPr>
          <a:xfrm>
            <a:off x="7848600" y="4038600"/>
            <a:ext cx="228600" cy="381000"/>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rgbClr val="FF0000"/>
              </a:solidFill>
            </a:endParaRPr>
          </a:p>
        </p:txBody>
      </p:sp>
      <p:sp>
        <p:nvSpPr>
          <p:cNvPr id="23" name="Down Arrow 22"/>
          <p:cNvSpPr/>
          <p:nvPr/>
        </p:nvSpPr>
        <p:spPr>
          <a:xfrm>
            <a:off x="7848600" y="5257800"/>
            <a:ext cx="228600" cy="381000"/>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rgbClr val="FF0000"/>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63" name="Rectangle 1"/>
          <p:cNvSpPr>
            <a:spLocks noChangeArrowheads="1"/>
          </p:cNvSpPr>
          <p:nvPr/>
        </p:nvSpPr>
        <p:spPr bwMode="auto">
          <a:xfrm>
            <a:off x="1" y="0"/>
            <a:ext cx="9144000" cy="1142984"/>
          </a:xfrm>
          <a:prstGeom prst="rect">
            <a:avLst/>
          </a:prstGeom>
          <a:solidFill>
            <a:srgbClr val="866DB7"/>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vert="horz" rtlCol="0" anchor="ctr" anchorCtr="0">
            <a:normAutofit fontScale="97500"/>
          </a:bodyPr>
          <a:lstStyle/>
          <a:p>
            <a:pPr marL="342900" lvl="1" indent="-342900" algn="ctr" eaLnBrk="0" fontAlgn="auto" hangingPunct="0">
              <a:lnSpc>
                <a:spcPct val="90000"/>
              </a:lnSpc>
              <a:spcAft>
                <a:spcPts val="0"/>
              </a:spcAft>
              <a:buClr>
                <a:schemeClr val="accent1"/>
              </a:buClr>
              <a:buSzPct val="80000"/>
              <a:defRPr/>
            </a:pPr>
            <a:r>
              <a:rPr lang="en-US" sz="4400" spc="-100" dirty="0" smtClean="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Calibri" pitchFamily="34" charset="0"/>
                <a:cs typeface="Calibri" pitchFamily="34" charset="0"/>
              </a:rPr>
              <a:t>DSS Sustainability Aspects</a:t>
            </a:r>
          </a:p>
        </p:txBody>
      </p:sp>
      <p:sp>
        <p:nvSpPr>
          <p:cNvPr id="4" name="Title 1"/>
          <p:cNvSpPr>
            <a:spLocks noGrp="1"/>
          </p:cNvSpPr>
          <p:nvPr>
            <p:ph type="title"/>
          </p:nvPr>
        </p:nvSpPr>
        <p:spPr>
          <a:xfrm>
            <a:off x="457200" y="900262"/>
            <a:ext cx="8229600" cy="944562"/>
          </a:xfrm>
        </p:spPr>
        <p:txBody>
          <a:bodyPr/>
          <a:lstStyle/>
          <a:p>
            <a:r>
              <a:rPr lang="en-US" b="1" dirty="0" smtClean="0">
                <a:solidFill>
                  <a:schemeClr val="accent2">
                    <a:lumMod val="75000"/>
                  </a:schemeClr>
                </a:solidFill>
              </a:rPr>
              <a:t>Components</a:t>
            </a:r>
            <a:endParaRPr lang="en-US" b="1" dirty="0">
              <a:solidFill>
                <a:schemeClr val="accent2">
                  <a:lumMod val="75000"/>
                </a:schemeClr>
              </a:solidFill>
            </a:endParaRPr>
          </a:p>
        </p:txBody>
      </p:sp>
      <p:sp>
        <p:nvSpPr>
          <p:cNvPr id="5" name="Content Placeholder 2"/>
          <p:cNvSpPr>
            <a:spLocks noGrp="1"/>
          </p:cNvSpPr>
          <p:nvPr>
            <p:ph idx="1"/>
          </p:nvPr>
        </p:nvSpPr>
        <p:spPr>
          <a:xfrm>
            <a:off x="457200" y="1775792"/>
            <a:ext cx="8229600" cy="5181600"/>
          </a:xfrm>
        </p:spPr>
        <p:txBody>
          <a:bodyPr>
            <a:normAutofit lnSpcReduction="10000"/>
          </a:bodyPr>
          <a:lstStyle/>
          <a:p>
            <a:pPr algn="just">
              <a:spcAft>
                <a:spcPts val="600"/>
              </a:spcAft>
              <a:buNone/>
            </a:pPr>
            <a:r>
              <a:rPr lang="en-US" b="1" dirty="0" smtClean="0">
                <a:solidFill>
                  <a:srgbClr val="0070C0"/>
                </a:solidFill>
              </a:rPr>
              <a:t>New States</a:t>
            </a:r>
          </a:p>
          <a:p>
            <a:pPr algn="just">
              <a:spcAft>
                <a:spcPts val="600"/>
              </a:spcAft>
            </a:pPr>
            <a:r>
              <a:rPr lang="en-US" b="1" dirty="0" smtClean="0">
                <a:solidFill>
                  <a:srgbClr val="FF0000"/>
                </a:solidFill>
                <a:latin typeface="Arial" pitchFamily="34" charset="0"/>
                <a:cs typeface="Arial" pitchFamily="34" charset="0"/>
              </a:rPr>
              <a:t>Collaboration with open source code developer team for interface customization, if required </a:t>
            </a:r>
          </a:p>
          <a:p>
            <a:pPr algn="just">
              <a:spcAft>
                <a:spcPts val="600"/>
              </a:spcAft>
            </a:pPr>
            <a:r>
              <a:rPr lang="en-US" b="1" dirty="0" err="1" smtClean="0">
                <a:solidFill>
                  <a:srgbClr val="FF0000"/>
                </a:solidFill>
                <a:latin typeface="Arial" pitchFamily="34" charset="0"/>
                <a:cs typeface="Arial" pitchFamily="34" charset="0"/>
              </a:rPr>
              <a:t>ToT</a:t>
            </a:r>
            <a:r>
              <a:rPr lang="en-US" b="1" dirty="0" smtClean="0">
                <a:solidFill>
                  <a:srgbClr val="FF0000"/>
                </a:solidFill>
                <a:latin typeface="Arial" pitchFamily="34" charset="0"/>
                <a:cs typeface="Arial" pitchFamily="34" charset="0"/>
              </a:rPr>
              <a:t> to NIH</a:t>
            </a:r>
          </a:p>
          <a:p>
            <a:pPr algn="just">
              <a:spcAft>
                <a:spcPts val="600"/>
              </a:spcAft>
              <a:buNone/>
            </a:pPr>
            <a:r>
              <a:rPr lang="en-US" b="1" dirty="0" smtClean="0">
                <a:solidFill>
                  <a:srgbClr val="0070C0"/>
                </a:solidFill>
              </a:rPr>
              <a:t>HP-II states under NHP</a:t>
            </a:r>
          </a:p>
          <a:p>
            <a:pPr algn="just">
              <a:spcAft>
                <a:spcPts val="600"/>
              </a:spcAft>
            </a:pPr>
            <a:r>
              <a:rPr lang="en-US" b="1" dirty="0" smtClean="0">
                <a:solidFill>
                  <a:srgbClr val="002060"/>
                </a:solidFill>
                <a:latin typeface="Arial" pitchFamily="34" charset="0"/>
                <a:cs typeface="Arial" pitchFamily="34" charset="0"/>
              </a:rPr>
              <a:t>Trainings on DSS(P), Mike Hydro, dashboard</a:t>
            </a:r>
          </a:p>
          <a:p>
            <a:pPr algn="just">
              <a:spcAft>
                <a:spcPts val="600"/>
              </a:spcAft>
            </a:pPr>
            <a:r>
              <a:rPr lang="en-US" b="1" dirty="0" smtClean="0">
                <a:solidFill>
                  <a:srgbClr val="002060"/>
                </a:solidFill>
                <a:latin typeface="Arial" pitchFamily="34" charset="0"/>
                <a:cs typeface="Arial" pitchFamily="34" charset="0"/>
              </a:rPr>
              <a:t>Work for interface refinements</a:t>
            </a:r>
          </a:p>
          <a:p>
            <a:pPr algn="just">
              <a:spcAft>
                <a:spcPts val="600"/>
              </a:spcAft>
            </a:pPr>
            <a:r>
              <a:rPr lang="en-US" b="1" dirty="0" smtClean="0">
                <a:solidFill>
                  <a:srgbClr val="002060"/>
                </a:solidFill>
                <a:latin typeface="Arial" pitchFamily="34" charset="0"/>
                <a:cs typeface="Arial" pitchFamily="34" charset="0"/>
              </a:rPr>
              <a:t>Additional dongles, if required</a:t>
            </a:r>
          </a:p>
          <a:p>
            <a:pPr algn="just">
              <a:spcAft>
                <a:spcPts val="600"/>
              </a:spcAft>
              <a:buNone/>
            </a:pPr>
            <a:r>
              <a:rPr lang="en-US" dirty="0" smtClean="0">
                <a:solidFill>
                  <a:srgbClr val="0070C0"/>
                </a:solidFill>
              </a:rPr>
              <a:t>----------------------------------</a:t>
            </a:r>
          </a:p>
          <a:p>
            <a:pPr algn="just">
              <a:spcAft>
                <a:spcPts val="600"/>
              </a:spcAft>
              <a:buNone/>
            </a:pPr>
            <a:r>
              <a:rPr lang="en-US" b="1" dirty="0" smtClean="0">
                <a:solidFill>
                  <a:srgbClr val="0070C0"/>
                </a:solidFill>
              </a:rPr>
              <a:t>Trainings by NIH</a:t>
            </a:r>
            <a:endParaRPr lang="en-US" b="1" dirty="0">
              <a:solidFill>
                <a:srgbClr val="0070C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3" name="Content Placeholder 3"/>
          <p:cNvSpPr>
            <a:spLocks noGrp="1"/>
          </p:cNvSpPr>
          <p:nvPr>
            <p:ph idx="1"/>
          </p:nvPr>
        </p:nvSpPr>
        <p:spPr>
          <a:xfrm>
            <a:off x="214282" y="1571612"/>
            <a:ext cx="8572560" cy="5072098"/>
          </a:xfrm>
        </p:spPr>
        <p:txBody>
          <a:bodyPr/>
          <a:lstStyle/>
          <a:p>
            <a:pPr eaLnBrk="1" hangingPunct="1"/>
            <a:endParaRPr lang="en-US" sz="1800" b="1" dirty="0" smtClean="0">
              <a:solidFill>
                <a:srgbClr val="7030A0"/>
              </a:solidFill>
              <a:latin typeface="Arial" pitchFamily="34" charset="0"/>
              <a:cs typeface="Arial" pitchFamily="34" charset="0"/>
            </a:endParaRPr>
          </a:p>
          <a:p>
            <a:pPr marL="858838" lvl="1" indent="-455613" algn="just" eaLnBrk="1" fontAlgn="base" hangingPunct="1">
              <a:spcAft>
                <a:spcPct val="0"/>
              </a:spcAft>
              <a:buClr>
                <a:srgbClr val="00682F"/>
              </a:buClr>
              <a:buSzPct val="100000"/>
              <a:buNone/>
              <a:defRPr/>
            </a:pPr>
            <a:endParaRPr lang="en-IN" sz="1800" b="1" dirty="0" smtClean="0">
              <a:solidFill>
                <a:srgbClr val="0070C0"/>
              </a:solidFill>
              <a:latin typeface="Arial" pitchFamily="34" charset="0"/>
              <a:cs typeface="Arial" pitchFamily="34" charset="0"/>
            </a:endParaRPr>
          </a:p>
        </p:txBody>
      </p:sp>
      <p:sp>
        <p:nvSpPr>
          <p:cNvPr id="35842" name="Rectangle 2"/>
          <p:cNvSpPr>
            <a:spLocks noGrp="1" noChangeArrowheads="1"/>
          </p:cNvSpPr>
          <p:nvPr>
            <p:ph type="title"/>
          </p:nvPr>
        </p:nvSpPr>
        <p:spPr bwMode="auto">
          <a:xfrm>
            <a:off x="0" y="0"/>
            <a:ext cx="9144001" cy="1571612"/>
          </a:xfrm>
          <a:solidFill>
            <a:srgbClr val="866DB7"/>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vert="horz" rtlCol="0" anchor="ctr" anchorCtr="0">
            <a:noAutofit/>
          </a:bodyPr>
          <a:lstStyle/>
          <a:p>
            <a:pPr marL="342900" lvl="1" indent="-342900" algn="ctr" rtl="0" eaLnBrk="0" hangingPunct="0">
              <a:lnSpc>
                <a:spcPct val="90000"/>
              </a:lnSpc>
              <a:spcBef>
                <a:spcPct val="0"/>
              </a:spcBef>
              <a:buClr>
                <a:schemeClr val="accent1"/>
              </a:buClr>
              <a:buSzPct val="80000"/>
              <a:defRPr/>
            </a:pPr>
            <a:r>
              <a:rPr lang="en-IN" sz="4000" b="1" kern="1200" spc="-100" dirty="0" smtClean="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Arial" pitchFamily="34" charset="0"/>
                <a:cs typeface="Arial" pitchFamily="34" charset="0"/>
              </a:rPr>
              <a:t>Centre </a:t>
            </a:r>
            <a:r>
              <a:rPr lang="en-IN" sz="4000" b="1" kern="1200" spc="-100" dirty="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Arial" pitchFamily="34" charset="0"/>
                <a:cs typeface="Arial" pitchFamily="34" charset="0"/>
              </a:rPr>
              <a:t>for excellence </a:t>
            </a:r>
            <a:r>
              <a:rPr lang="en-IN" sz="4000" b="1" kern="1200" spc="-100" dirty="0" smtClean="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Arial" pitchFamily="34" charset="0"/>
                <a:cs typeface="Arial" pitchFamily="34" charset="0"/>
              </a:rPr>
              <a:t>for</a:t>
            </a:r>
            <a:br>
              <a:rPr lang="en-IN" sz="4000" b="1" kern="1200" spc="-100" dirty="0" smtClean="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Arial" pitchFamily="34" charset="0"/>
                <a:cs typeface="Arial" pitchFamily="34" charset="0"/>
              </a:rPr>
            </a:br>
            <a:r>
              <a:rPr lang="en-IN" sz="4000" b="1" kern="1200" spc="-100" dirty="0" smtClean="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Arial" pitchFamily="34" charset="0"/>
                <a:cs typeface="Arial" pitchFamily="34" charset="0"/>
              </a:rPr>
              <a:t> </a:t>
            </a:r>
            <a:r>
              <a:rPr lang="en-IN" sz="4000" b="1" kern="1200" spc="-100" dirty="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Arial" pitchFamily="34" charset="0"/>
                <a:cs typeface="Arial" pitchFamily="34" charset="0"/>
              </a:rPr>
              <a:t>Hydrologic  modelling</a:t>
            </a:r>
          </a:p>
        </p:txBody>
      </p:sp>
      <p:sp>
        <p:nvSpPr>
          <p:cNvPr id="5" name="Oval 4"/>
          <p:cNvSpPr/>
          <p:nvPr/>
        </p:nvSpPr>
        <p:spPr>
          <a:xfrm>
            <a:off x="251520" y="2060848"/>
            <a:ext cx="2592288"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latin typeface="Arial" pitchFamily="34" charset="0"/>
                <a:cs typeface="Arial" pitchFamily="34" charset="0"/>
              </a:rPr>
              <a:t>SWMU</a:t>
            </a:r>
          </a:p>
          <a:p>
            <a:pPr algn="ctr"/>
            <a:r>
              <a:rPr lang="en-US" sz="1800" b="1" dirty="0" smtClean="0">
                <a:latin typeface="Arial" pitchFamily="34" charset="0"/>
                <a:cs typeface="Arial" pitchFamily="34" charset="0"/>
              </a:rPr>
              <a:t>( NIH +  Project Scientists)</a:t>
            </a:r>
            <a:endParaRPr lang="en-IN" sz="1800" b="1" dirty="0">
              <a:latin typeface="Arial" pitchFamily="34" charset="0"/>
              <a:cs typeface="Arial" pitchFamily="34" charset="0"/>
            </a:endParaRPr>
          </a:p>
        </p:txBody>
      </p:sp>
      <p:sp>
        <p:nvSpPr>
          <p:cNvPr id="6" name="Oval 5"/>
          <p:cNvSpPr/>
          <p:nvPr/>
        </p:nvSpPr>
        <p:spPr>
          <a:xfrm>
            <a:off x="3203848" y="2060848"/>
            <a:ext cx="2736304"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latin typeface="Arial" pitchFamily="34" charset="0"/>
                <a:cs typeface="Arial" pitchFamily="34" charset="0"/>
              </a:rPr>
              <a:t>GWMU</a:t>
            </a:r>
          </a:p>
          <a:p>
            <a:pPr algn="ctr"/>
            <a:r>
              <a:rPr lang="en-US" sz="1800" b="1" dirty="0" smtClean="0">
                <a:latin typeface="Arial" pitchFamily="34" charset="0"/>
                <a:cs typeface="Arial" pitchFamily="34" charset="0"/>
              </a:rPr>
              <a:t>( NIH +  Project Scientists)</a:t>
            </a:r>
            <a:endParaRPr lang="en-IN" sz="1800" b="1" dirty="0">
              <a:latin typeface="Arial" pitchFamily="34" charset="0"/>
              <a:cs typeface="Arial" pitchFamily="34" charset="0"/>
            </a:endParaRPr>
          </a:p>
        </p:txBody>
      </p:sp>
      <p:sp>
        <p:nvSpPr>
          <p:cNvPr id="7" name="Oval 6"/>
          <p:cNvSpPr/>
          <p:nvPr/>
        </p:nvSpPr>
        <p:spPr>
          <a:xfrm>
            <a:off x="6228184" y="2082552"/>
            <a:ext cx="2664296" cy="11304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latin typeface="Arial" pitchFamily="34" charset="0"/>
                <a:cs typeface="Arial" pitchFamily="34" charset="0"/>
              </a:rPr>
              <a:t>WQMU</a:t>
            </a:r>
          </a:p>
          <a:p>
            <a:pPr algn="ctr"/>
            <a:r>
              <a:rPr lang="en-US" sz="1800" b="1" dirty="0" smtClean="0">
                <a:latin typeface="Arial" pitchFamily="34" charset="0"/>
                <a:cs typeface="Arial" pitchFamily="34" charset="0"/>
              </a:rPr>
              <a:t>( NIH +  Project Scientists)</a:t>
            </a:r>
            <a:endParaRPr lang="en-IN" sz="1800" b="1" dirty="0">
              <a:latin typeface="Arial" pitchFamily="34" charset="0"/>
              <a:cs typeface="Arial" pitchFamily="34" charset="0"/>
            </a:endParaRPr>
          </a:p>
        </p:txBody>
      </p:sp>
      <p:cxnSp>
        <p:nvCxnSpPr>
          <p:cNvPr id="8" name="Straight Connector 7"/>
          <p:cNvCxnSpPr/>
          <p:nvPr/>
        </p:nvCxnSpPr>
        <p:spPr>
          <a:xfrm>
            <a:off x="1547664" y="1700808"/>
            <a:ext cx="6120000" cy="0"/>
          </a:xfrm>
          <a:prstGeom prst="line">
            <a:avLst/>
          </a:prstGeom>
          <a:ln w="57150"/>
        </p:spPr>
        <p:style>
          <a:lnRef idx="2">
            <a:schemeClr val="dk1"/>
          </a:lnRef>
          <a:fillRef idx="0">
            <a:schemeClr val="dk1"/>
          </a:fillRef>
          <a:effectRef idx="1">
            <a:schemeClr val="dk1"/>
          </a:effectRef>
          <a:fontRef idx="minor">
            <a:schemeClr val="tx1"/>
          </a:fontRef>
        </p:style>
      </p:cxnSp>
      <p:cxnSp>
        <p:nvCxnSpPr>
          <p:cNvPr id="9" name="Straight Arrow Connector 8"/>
          <p:cNvCxnSpPr>
            <a:endCxn id="5" idx="0"/>
          </p:cNvCxnSpPr>
          <p:nvPr/>
        </p:nvCxnSpPr>
        <p:spPr>
          <a:xfrm>
            <a:off x="1547664" y="1700808"/>
            <a:ext cx="0" cy="36004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572000" y="1700808"/>
            <a:ext cx="0" cy="3600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7596336" y="1700808"/>
            <a:ext cx="0" cy="38174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572000" y="1484816"/>
            <a:ext cx="0" cy="2880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20336" y="3573016"/>
            <a:ext cx="5976000" cy="0"/>
          </a:xfrm>
          <a:prstGeom prst="line">
            <a:avLst/>
          </a:prstGeom>
          <a:ln w="57150"/>
        </p:spPr>
        <p:style>
          <a:lnRef idx="2">
            <a:schemeClr val="dk1"/>
          </a:lnRef>
          <a:fillRef idx="0">
            <a:schemeClr val="dk1"/>
          </a:fillRef>
          <a:effectRef idx="1">
            <a:schemeClr val="dk1"/>
          </a:effectRef>
          <a:fontRef idx="minor">
            <a:schemeClr val="tx1"/>
          </a:fontRef>
        </p:style>
      </p:cxnSp>
      <p:cxnSp>
        <p:nvCxnSpPr>
          <p:cNvPr id="14" name="Straight Arrow Connector 13"/>
          <p:cNvCxnSpPr>
            <a:stCxn id="7" idx="4"/>
          </p:cNvCxnSpPr>
          <p:nvPr/>
        </p:nvCxnSpPr>
        <p:spPr>
          <a:xfrm flipH="1">
            <a:off x="7524328" y="3212976"/>
            <a:ext cx="36004" cy="36004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4572000" y="3212976"/>
            <a:ext cx="0" cy="36000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1619672" y="3212976"/>
            <a:ext cx="0" cy="36000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572000" y="3573016"/>
            <a:ext cx="0" cy="396000"/>
          </a:xfrm>
          <a:prstGeom prst="straightConnector1">
            <a:avLst/>
          </a:prstGeom>
          <a:ln w="38100">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1907704" y="3933056"/>
            <a:ext cx="5328592" cy="127444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solidFill>
                  <a:schemeClr val="tx1"/>
                </a:solidFill>
                <a:latin typeface="Arial" pitchFamily="34" charset="0"/>
                <a:cs typeface="Arial" pitchFamily="34" charset="0"/>
              </a:rPr>
              <a:t>Integration of hydrological modules available in public domain + modules developed by NIH  + interface development</a:t>
            </a:r>
            <a:endParaRPr lang="en-IN" sz="1800" b="1" dirty="0">
              <a:solidFill>
                <a:schemeClr val="tx1"/>
              </a:solidFill>
              <a:latin typeface="Arial" pitchFamily="34" charset="0"/>
              <a:cs typeface="Arial" pitchFamily="34" charset="0"/>
            </a:endParaRPr>
          </a:p>
        </p:txBody>
      </p:sp>
      <p:cxnSp>
        <p:nvCxnSpPr>
          <p:cNvPr id="20" name="Straight Arrow Connector 19"/>
          <p:cNvCxnSpPr/>
          <p:nvPr/>
        </p:nvCxnSpPr>
        <p:spPr>
          <a:xfrm>
            <a:off x="4535996" y="5229200"/>
            <a:ext cx="0" cy="360000"/>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7452320" y="4653136"/>
            <a:ext cx="1619672" cy="216024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solidFill>
                  <a:schemeClr val="tx1"/>
                </a:solidFill>
                <a:latin typeface="Arial" pitchFamily="34" charset="0"/>
                <a:cs typeface="Arial" pitchFamily="34" charset="0"/>
              </a:rPr>
              <a:t>E-learning of Hydrological modules</a:t>
            </a:r>
            <a:endParaRPr lang="en-IN" sz="1800" b="1" dirty="0">
              <a:solidFill>
                <a:schemeClr val="tx1"/>
              </a:solidFill>
              <a:latin typeface="Arial" pitchFamily="34" charset="0"/>
              <a:cs typeface="Arial" pitchFamily="34" charset="0"/>
            </a:endParaRPr>
          </a:p>
        </p:txBody>
      </p:sp>
      <p:sp>
        <p:nvSpPr>
          <p:cNvPr id="22" name="Rectangle 21"/>
          <p:cNvSpPr/>
          <p:nvPr/>
        </p:nvSpPr>
        <p:spPr>
          <a:xfrm>
            <a:off x="251520" y="4581128"/>
            <a:ext cx="1296144" cy="201622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solidFill>
                  <a:srgbClr val="002060"/>
                </a:solidFill>
                <a:latin typeface="Arial" pitchFamily="34" charset="0"/>
                <a:cs typeface="Arial" pitchFamily="34" charset="0"/>
              </a:rPr>
              <a:t>Web- enabled models in public domain </a:t>
            </a:r>
            <a:endParaRPr lang="en-IN" sz="1800" b="1" dirty="0">
              <a:solidFill>
                <a:srgbClr val="002060"/>
              </a:solidFill>
              <a:latin typeface="Arial" pitchFamily="34" charset="0"/>
              <a:cs typeface="Arial" pitchFamily="34" charset="0"/>
            </a:endParaRPr>
          </a:p>
        </p:txBody>
      </p:sp>
      <p:cxnSp>
        <p:nvCxnSpPr>
          <p:cNvPr id="23" name="Straight Arrow Connector 22"/>
          <p:cNvCxnSpPr/>
          <p:nvPr/>
        </p:nvCxnSpPr>
        <p:spPr>
          <a:xfrm flipH="1">
            <a:off x="1547664" y="6237312"/>
            <a:ext cx="792088" cy="0"/>
          </a:xfrm>
          <a:prstGeom prst="straightConnector1">
            <a:avLst/>
          </a:prstGeom>
          <a:ln w="4445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25" idx="3"/>
          </p:cNvCxnSpPr>
          <p:nvPr/>
        </p:nvCxnSpPr>
        <p:spPr>
          <a:xfrm>
            <a:off x="6660232" y="6165304"/>
            <a:ext cx="792088" cy="0"/>
          </a:xfrm>
          <a:prstGeom prst="straightConnector1">
            <a:avLst/>
          </a:prstGeom>
          <a:ln w="44450">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2339752" y="5517232"/>
            <a:ext cx="4320480" cy="1296144"/>
          </a:xfrm>
          <a:prstGeom prst="roundRect">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Arial" pitchFamily="34" charset="0"/>
                <a:cs typeface="Arial" pitchFamily="34" charset="0"/>
              </a:rPr>
              <a:t>Selected </a:t>
            </a:r>
            <a:r>
              <a:rPr lang="en-US" sz="2400" dirty="0" err="1" smtClean="0">
                <a:latin typeface="Arial" pitchFamily="34" charset="0"/>
                <a:cs typeface="Arial" pitchFamily="34" charset="0"/>
              </a:rPr>
              <a:t>PDS</a:t>
            </a:r>
            <a:r>
              <a:rPr lang="en-US" sz="2400" dirty="0" smtClean="0">
                <a:latin typeface="Arial" pitchFamily="34" charset="0"/>
                <a:cs typeface="Arial" pitchFamily="34" charset="0"/>
              </a:rPr>
              <a:t> related with hydrological modeling</a:t>
            </a:r>
            <a:endParaRPr lang="en-IN"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857224" y="2000240"/>
            <a:ext cx="8066087" cy="4114800"/>
          </a:xfrm>
        </p:spPr>
        <p:txBody>
          <a:bodyPr>
            <a:normAutofit/>
          </a:bodyPr>
          <a:lstStyle/>
          <a:p>
            <a:pPr marL="568325" indent="-485775" eaLnBrk="1" fontAlgn="auto" hangingPunct="1">
              <a:spcAft>
                <a:spcPts val="0"/>
              </a:spcAft>
              <a:buClr>
                <a:srgbClr val="00682F"/>
              </a:buClr>
              <a:buSzPct val="90000"/>
              <a:buFont typeface="Wingdings" pitchFamily="2" charset="2"/>
              <a:buChar char="Ø"/>
              <a:defRPr/>
            </a:pPr>
            <a:r>
              <a:rPr lang="en-US" sz="3200" b="1" dirty="0" smtClean="0">
                <a:solidFill>
                  <a:srgbClr val="C00000"/>
                </a:solidFill>
                <a:latin typeface="Calibri" pitchFamily="34" charset="0"/>
                <a:cs typeface="Calibri" pitchFamily="34" charset="0"/>
              </a:rPr>
              <a:t>TRAINING COURSES ORGANISED ON         HYMOS, SURFACE AND GROUND WATER HYDROLOGY</a:t>
            </a:r>
          </a:p>
          <a:p>
            <a:pPr marL="365760" indent="-283464" eaLnBrk="1" fontAlgn="auto" hangingPunct="1">
              <a:spcAft>
                <a:spcPts val="0"/>
              </a:spcAft>
              <a:buClr>
                <a:srgbClr val="00682F"/>
              </a:buClr>
              <a:buSzPct val="90000"/>
              <a:buFont typeface="Wingdings" pitchFamily="2" charset="2"/>
              <a:buChar char="Ø"/>
              <a:defRPr/>
            </a:pPr>
            <a:endParaRPr lang="en-US" sz="3200" b="1" dirty="0" smtClean="0">
              <a:solidFill>
                <a:srgbClr val="C00000"/>
              </a:solidFill>
              <a:latin typeface="Calibri" pitchFamily="34" charset="0"/>
              <a:cs typeface="Calibri" pitchFamily="34" charset="0"/>
            </a:endParaRPr>
          </a:p>
          <a:p>
            <a:pPr marL="365760" indent="-283464" eaLnBrk="1" fontAlgn="auto" hangingPunct="1">
              <a:spcAft>
                <a:spcPts val="0"/>
              </a:spcAft>
              <a:buClr>
                <a:srgbClr val="00682F"/>
              </a:buClr>
              <a:buSzPct val="90000"/>
              <a:buFont typeface="Wingdings" pitchFamily="2" charset="2"/>
              <a:buChar char="Ø"/>
              <a:defRPr/>
            </a:pPr>
            <a:r>
              <a:rPr lang="en-US" sz="3200" b="1" dirty="0" smtClean="0">
                <a:solidFill>
                  <a:srgbClr val="C00000"/>
                </a:solidFill>
                <a:latin typeface="Calibri" pitchFamily="34" charset="0"/>
                <a:cs typeface="Calibri" pitchFamily="34" charset="0"/>
              </a:rPr>
              <a:t>  R &amp; D PROJECTS</a:t>
            </a:r>
          </a:p>
        </p:txBody>
      </p:sp>
      <p:sp>
        <p:nvSpPr>
          <p:cNvPr id="28674" name="Rectangle 2"/>
          <p:cNvSpPr>
            <a:spLocks noGrp="1" noChangeArrowheads="1"/>
          </p:cNvSpPr>
          <p:nvPr>
            <p:ph type="title"/>
          </p:nvPr>
        </p:nvSpPr>
        <p:spPr>
          <a:xfrm>
            <a:off x="0" y="0"/>
            <a:ext cx="9144000" cy="1428736"/>
          </a:xfrm>
          <a:solidFill>
            <a:srgbClr val="866DB7"/>
          </a:solidFill>
          <a:ln>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a:normAutofit fontScale="90000"/>
          </a:bodyPr>
          <a:lstStyle/>
          <a:p>
            <a:pPr algn="ctr">
              <a:defRPr/>
            </a:pPr>
            <a:r>
              <a:rPr lang="en-US" sz="3600" b="1" dirty="0" smtClean="0">
                <a:solidFill>
                  <a:srgbClr val="C00000"/>
                </a:solidFill>
                <a:latin typeface="Arial" pitchFamily="34" charset="0"/>
                <a:cs typeface="Arial" pitchFamily="34" charset="0"/>
              </a:rPr>
              <a:t/>
            </a:r>
            <a:br>
              <a:rPr lang="en-US" sz="3600" b="1" dirty="0" smtClean="0">
                <a:solidFill>
                  <a:srgbClr val="C00000"/>
                </a:solidFill>
                <a:latin typeface="Arial" pitchFamily="34" charset="0"/>
                <a:cs typeface="Arial" pitchFamily="34" charset="0"/>
              </a:rPr>
            </a:br>
            <a:r>
              <a:rPr sz="3600" b="1" dirty="0" smtClean="0">
                <a:solidFill>
                  <a:srgbClr val="C00000"/>
                </a:solidFill>
                <a:latin typeface="Arial" pitchFamily="34" charset="0"/>
                <a:cs typeface="Arial" pitchFamily="34" charset="0"/>
              </a:rPr>
              <a:t/>
            </a:r>
            <a:br>
              <a:rPr sz="3600" b="1" dirty="0" smtClean="0">
                <a:solidFill>
                  <a:srgbClr val="C00000"/>
                </a:solidFill>
                <a:latin typeface="Arial" pitchFamily="34" charset="0"/>
                <a:cs typeface="Arial" pitchFamily="34" charset="0"/>
              </a:rPr>
            </a:br>
            <a:r>
              <a:rPr sz="3600" b="1" dirty="0" smtClean="0">
                <a:solidFill>
                  <a:srgbClr val="C00000"/>
                </a:solidFill>
                <a:latin typeface="Arial" pitchFamily="34" charset="0"/>
                <a:cs typeface="Arial" pitchFamily="34" charset="0"/>
              </a:rPr>
              <a:t/>
            </a:r>
            <a:br>
              <a:rPr sz="3600" b="1" dirty="0" smtClean="0">
                <a:solidFill>
                  <a:srgbClr val="C00000"/>
                </a:solidFill>
                <a:latin typeface="Arial" pitchFamily="34" charset="0"/>
                <a:cs typeface="Arial" pitchFamily="34" charset="0"/>
              </a:rPr>
            </a:br>
            <a:r>
              <a:rPr sz="3600" b="1" dirty="0" smtClean="0">
                <a:solidFill>
                  <a:srgbClr val="C00000"/>
                </a:solidFill>
                <a:latin typeface="Arial" pitchFamily="34" charset="0"/>
                <a:cs typeface="Arial" pitchFamily="34" charset="0"/>
              </a:rPr>
              <a:t/>
            </a:r>
            <a:br>
              <a:rPr sz="3600" b="1" dirty="0" smtClean="0">
                <a:solidFill>
                  <a:srgbClr val="C00000"/>
                </a:solidFill>
                <a:latin typeface="Arial" pitchFamily="34" charset="0"/>
                <a:cs typeface="Arial" pitchFamily="34" charset="0"/>
              </a:rPr>
            </a:br>
            <a:r>
              <a:rPr sz="3600" b="1" dirty="0" smtClean="0">
                <a:solidFill>
                  <a:srgbClr val="C00000"/>
                </a:solidFill>
                <a:latin typeface="Arial" pitchFamily="34" charset="0"/>
                <a:cs typeface="Arial" pitchFamily="34" charset="0"/>
              </a:rPr>
              <a:t/>
            </a:r>
            <a:br>
              <a:rPr sz="3600" b="1" dirty="0" smtClean="0">
                <a:solidFill>
                  <a:srgbClr val="C00000"/>
                </a:solidFill>
                <a:latin typeface="Arial" pitchFamily="34" charset="0"/>
                <a:cs typeface="Arial" pitchFamily="34" charset="0"/>
              </a:rPr>
            </a:br>
            <a:r>
              <a:rPr lang="en-US" sz="4400" b="1" dirty="0" smtClean="0">
                <a:solidFill>
                  <a:srgbClr val="C00000"/>
                </a:solidFill>
                <a:latin typeface="Arial" pitchFamily="34" charset="0"/>
                <a:cs typeface="Arial" pitchFamily="34" charset="0"/>
              </a:rPr>
              <a:t/>
            </a:r>
            <a:br>
              <a:rPr lang="en-US" sz="4400" b="1" dirty="0" smtClean="0">
                <a:solidFill>
                  <a:srgbClr val="C00000"/>
                </a:solidFill>
                <a:latin typeface="Arial" pitchFamily="34" charset="0"/>
                <a:cs typeface="Arial" pitchFamily="34" charset="0"/>
              </a:rPr>
            </a:br>
            <a:r>
              <a:rPr lang="en-US" sz="4000" b="1" dirty="0" smtClean="0">
                <a:solidFill>
                  <a:srgbClr val="C00000"/>
                </a:solidFill>
                <a:latin typeface="Arial" pitchFamily="34" charset="0"/>
                <a:cs typeface="Arial" pitchFamily="34" charset="0"/>
              </a:rPr>
              <a:t/>
            </a:r>
            <a:br>
              <a:rPr lang="en-US" sz="4000" b="1" dirty="0" smtClean="0">
                <a:solidFill>
                  <a:srgbClr val="C00000"/>
                </a:solidFill>
                <a:latin typeface="Arial" pitchFamily="34" charset="0"/>
                <a:cs typeface="Arial" pitchFamily="34" charset="0"/>
              </a:rPr>
            </a:br>
            <a:r>
              <a:rPr lang="en-US" sz="4000" b="1" dirty="0" smtClean="0">
                <a:solidFill>
                  <a:srgbClr val="C00000"/>
                </a:solidFill>
                <a:latin typeface="Arial" pitchFamily="34" charset="0"/>
                <a:cs typeface="Arial" pitchFamily="34" charset="0"/>
              </a:rPr>
              <a:t/>
            </a:r>
            <a:br>
              <a:rPr lang="en-US" sz="4000" b="1" dirty="0" smtClean="0">
                <a:solidFill>
                  <a:srgbClr val="C00000"/>
                </a:solidFill>
                <a:latin typeface="Arial" pitchFamily="34" charset="0"/>
                <a:cs typeface="Arial" pitchFamily="34" charset="0"/>
              </a:rPr>
            </a:br>
            <a:r>
              <a:rPr sz="4900" b="1" dirty="0" smtClean="0">
                <a:solidFill>
                  <a:srgbClr val="FFC000"/>
                </a:solidFill>
                <a:latin typeface="Calibri" pitchFamily="34" charset="0"/>
                <a:cs typeface="Calibri" pitchFamily="34" charset="0"/>
              </a:rPr>
              <a:t>ACTIVITIES  CARRIED OUT DURING HYDROLOGY PROJECT HP-I </a:t>
            </a:r>
            <a:endParaRPr lang="en-US" sz="4900" b="1" dirty="0" smtClean="0">
              <a:solidFill>
                <a:srgbClr val="FFC000"/>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72008" y="1052736"/>
            <a:ext cx="8964488" cy="165618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IN"/>
          </a:p>
        </p:txBody>
      </p:sp>
      <p:sp>
        <p:nvSpPr>
          <p:cNvPr id="7" name="Title 1"/>
          <p:cNvSpPr>
            <a:spLocks noGrp="1"/>
          </p:cNvSpPr>
          <p:nvPr>
            <p:ph type="title"/>
          </p:nvPr>
        </p:nvSpPr>
        <p:spPr>
          <a:xfrm>
            <a:off x="0" y="-27384"/>
            <a:ext cx="9144000" cy="720080"/>
          </a:xfrm>
          <a:solidFill>
            <a:schemeClr val="accent5"/>
          </a:solidFill>
        </p:spPr>
        <p:txBody>
          <a:bodyPr>
            <a:normAutofit/>
          </a:bodyPr>
          <a:lstStyle/>
          <a:p>
            <a:pPr algn="ctr"/>
            <a:r>
              <a:rPr lang="en-US" sz="3200" b="1" dirty="0" smtClean="0">
                <a:solidFill>
                  <a:srgbClr val="FFC000"/>
                </a:solidFill>
                <a:latin typeface="Arial Black" pitchFamily="34" charset="0"/>
                <a:cs typeface="Times New Roman" pitchFamily="18" charset="0"/>
              </a:rPr>
              <a:t>Facilities and Resources Required</a:t>
            </a:r>
            <a:endParaRPr lang="en-IN" sz="3200" b="1" dirty="0">
              <a:solidFill>
                <a:srgbClr val="FFC000"/>
              </a:solidFill>
              <a:latin typeface="Arial Black" pitchFamily="34" charset="0"/>
              <a:cs typeface="Times New Roman" pitchFamily="18" charset="0"/>
            </a:endParaRPr>
          </a:p>
        </p:txBody>
      </p:sp>
      <p:sp>
        <p:nvSpPr>
          <p:cNvPr id="8" name="TextBox 7"/>
          <p:cNvSpPr txBox="1"/>
          <p:nvPr/>
        </p:nvSpPr>
        <p:spPr>
          <a:xfrm>
            <a:off x="35496" y="3068960"/>
            <a:ext cx="9360024" cy="3416320"/>
          </a:xfrm>
          <a:prstGeom prst="rect">
            <a:avLst/>
          </a:prstGeom>
          <a:noFill/>
        </p:spPr>
        <p:txBody>
          <a:bodyPr wrap="square" rtlCol="0">
            <a:spAutoFit/>
          </a:bodyPr>
          <a:lstStyle/>
          <a:p>
            <a:pPr>
              <a:buFont typeface="Wingdings" pitchFamily="2" charset="2"/>
              <a:buChar char="Ø"/>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Workstation + accessories    </a:t>
            </a:r>
            <a:r>
              <a:rPr lang="en-US" sz="2400" dirty="0" smtClean="0">
                <a:latin typeface="Times New Roman" pitchFamily="18" charset="0"/>
                <a:cs typeface="Times New Roman" pitchFamily="18" charset="0"/>
              </a:rPr>
              <a:t>:  </a:t>
            </a:r>
            <a:r>
              <a:rPr lang="en-US" sz="2400" b="1" dirty="0" smtClean="0">
                <a:solidFill>
                  <a:srgbClr val="0000CC"/>
                </a:solidFill>
                <a:latin typeface="Times New Roman" pitchFamily="18" charset="0"/>
                <a:cs typeface="Times New Roman" pitchFamily="18" charset="0"/>
              </a:rPr>
              <a:t>3</a:t>
            </a:r>
          </a:p>
          <a:p>
            <a:pPr>
              <a:buFont typeface="Wingdings" pitchFamily="2" charset="2"/>
              <a:buChar char="Ø"/>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Computer +  accessories       </a:t>
            </a:r>
            <a:r>
              <a:rPr lang="en-US" sz="2400" dirty="0" smtClean="0">
                <a:latin typeface="Times New Roman" pitchFamily="18" charset="0"/>
                <a:cs typeface="Times New Roman" pitchFamily="18" charset="0"/>
              </a:rPr>
              <a:t>:  </a:t>
            </a:r>
            <a:r>
              <a:rPr lang="en-US" sz="2400" b="1" dirty="0" smtClean="0">
                <a:solidFill>
                  <a:srgbClr val="0000CC"/>
                </a:solidFill>
                <a:latin typeface="Times New Roman" pitchFamily="18" charset="0"/>
                <a:cs typeface="Times New Roman" pitchFamily="18" charset="0"/>
              </a:rPr>
              <a:t>12</a:t>
            </a:r>
          </a:p>
          <a:p>
            <a:pPr>
              <a:buFont typeface="Wingdings" pitchFamily="2" charset="2"/>
              <a:buChar char="Ø"/>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Software  (3  licenses each)   </a:t>
            </a:r>
            <a:r>
              <a:rPr lang="en-US" sz="2400" dirty="0" smtClean="0">
                <a:latin typeface="Times New Roman" pitchFamily="18" charset="0"/>
                <a:cs typeface="Times New Roman" pitchFamily="18" charset="0"/>
              </a:rPr>
              <a:t>: </a:t>
            </a:r>
            <a:r>
              <a:rPr lang="en-US" sz="2400" dirty="0" err="1" smtClean="0">
                <a:solidFill>
                  <a:srgbClr val="0000CC"/>
                </a:solidFill>
                <a:latin typeface="Times New Roman" pitchFamily="18" charset="0"/>
                <a:cs typeface="Times New Roman" pitchFamily="18" charset="0"/>
              </a:rPr>
              <a:t>ArcGIS</a:t>
            </a:r>
            <a:r>
              <a:rPr lang="en-US" sz="2400" dirty="0" smtClean="0">
                <a:solidFill>
                  <a:srgbClr val="0000CC"/>
                </a:solidFill>
                <a:latin typeface="Times New Roman" pitchFamily="18" charset="0"/>
                <a:cs typeface="Times New Roman" pitchFamily="18" charset="0"/>
              </a:rPr>
              <a:t> + </a:t>
            </a:r>
            <a:r>
              <a:rPr lang="en-US" sz="2400" dirty="0" err="1" smtClean="0">
                <a:solidFill>
                  <a:srgbClr val="0000CC"/>
                </a:solidFill>
                <a:latin typeface="Times New Roman" pitchFamily="18" charset="0"/>
                <a:cs typeface="Times New Roman" pitchFamily="18" charset="0"/>
              </a:rPr>
              <a:t>Geostat</a:t>
            </a:r>
            <a:r>
              <a:rPr lang="en-US" sz="2400" dirty="0" smtClean="0">
                <a:solidFill>
                  <a:srgbClr val="0000CC"/>
                </a:solidFill>
                <a:latin typeface="Times New Roman" pitchFamily="18" charset="0"/>
                <a:cs typeface="Times New Roman" pitchFamily="18" charset="0"/>
              </a:rPr>
              <a:t> + </a:t>
            </a:r>
            <a:r>
              <a:rPr lang="en-US" sz="2400" dirty="0" err="1" smtClean="0">
                <a:solidFill>
                  <a:srgbClr val="0000CC"/>
                </a:solidFill>
                <a:latin typeface="Times New Roman" pitchFamily="18" charset="0"/>
                <a:cs typeface="Times New Roman" pitchFamily="18" charset="0"/>
              </a:rPr>
              <a:t>Matlab</a:t>
            </a:r>
            <a:r>
              <a:rPr lang="en-US" sz="2400" dirty="0" smtClean="0">
                <a:solidFill>
                  <a:srgbClr val="0000CC"/>
                </a:solidFill>
                <a:latin typeface="Times New Roman" pitchFamily="18" charset="0"/>
                <a:cs typeface="Times New Roman" pitchFamily="18" charset="0"/>
              </a:rPr>
              <a:t> +</a:t>
            </a:r>
          </a:p>
          <a:p>
            <a:r>
              <a:rPr lang="en-US" sz="2400" dirty="0" smtClean="0">
                <a:solidFill>
                  <a:srgbClr val="0000CC"/>
                </a:solidFill>
                <a:latin typeface="Times New Roman" pitchFamily="18" charset="0"/>
                <a:cs typeface="Times New Roman" pitchFamily="18" charset="0"/>
              </a:rPr>
              <a:t>                                                         MODFLOW +  WQ  </a:t>
            </a:r>
          </a:p>
          <a:p>
            <a:pPr>
              <a:buFont typeface="Wingdings" pitchFamily="2" charset="2"/>
              <a:buChar char="Ø"/>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Server</a:t>
            </a:r>
            <a:r>
              <a:rPr lang="en-US" sz="2400" dirty="0" smtClean="0">
                <a:latin typeface="Times New Roman" pitchFamily="18" charset="0"/>
                <a:cs typeface="Times New Roman" pitchFamily="18" charset="0"/>
              </a:rPr>
              <a:t> 			        : </a:t>
            </a:r>
            <a:r>
              <a:rPr lang="en-US" sz="2400" b="1" dirty="0" smtClean="0">
                <a:solidFill>
                  <a:srgbClr val="0000CC"/>
                </a:solidFill>
                <a:latin typeface="Times New Roman" pitchFamily="18" charset="0"/>
                <a:cs typeface="Times New Roman" pitchFamily="18" charset="0"/>
              </a:rPr>
              <a:t>1</a:t>
            </a:r>
          </a:p>
          <a:p>
            <a:pPr>
              <a:buFont typeface="Wingdings" pitchFamily="2" charset="2"/>
              <a:buChar char="Ø"/>
            </a:pPr>
            <a:r>
              <a:rPr lang="en-US" sz="2400" b="1" dirty="0" smtClean="0">
                <a:latin typeface="Times New Roman" pitchFamily="18" charset="0"/>
                <a:cs typeface="Times New Roman" pitchFamily="18" charset="0"/>
              </a:rPr>
              <a:t>   Infrastructure development </a:t>
            </a:r>
            <a:r>
              <a:rPr lang="en-US" sz="2400" dirty="0" smtClean="0">
                <a:latin typeface="Times New Roman" pitchFamily="18" charset="0"/>
                <a:cs typeface="Times New Roman" pitchFamily="18" charset="0"/>
              </a:rPr>
              <a:t>: </a:t>
            </a:r>
            <a:r>
              <a:rPr lang="en-US" sz="2400" b="1" dirty="0" smtClean="0">
                <a:solidFill>
                  <a:srgbClr val="0000CC"/>
                </a:solidFill>
                <a:latin typeface="Times New Roman" pitchFamily="18" charset="0"/>
                <a:cs typeface="Times New Roman" pitchFamily="18" charset="0"/>
              </a:rPr>
              <a:t>Creation of work place (</a:t>
            </a:r>
            <a:r>
              <a:rPr lang="en-US" sz="2400" b="1" dirty="0" smtClean="0">
                <a:solidFill>
                  <a:srgbClr val="006666"/>
                </a:solidFill>
                <a:latin typeface="Times New Roman" pitchFamily="18" charset="0"/>
                <a:cs typeface="Times New Roman" pitchFamily="18" charset="0"/>
              </a:rPr>
              <a:t>Green Lab)</a:t>
            </a:r>
          </a:p>
          <a:p>
            <a:pPr>
              <a:buFont typeface="Wingdings" pitchFamily="2" charset="2"/>
              <a:buChar char="Ø"/>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Hired  professionals  	       </a:t>
            </a:r>
            <a:r>
              <a:rPr lang="en-US" sz="2400" dirty="0" smtClean="0">
                <a:latin typeface="Times New Roman" pitchFamily="18" charset="0"/>
                <a:cs typeface="Times New Roman" pitchFamily="18" charset="0"/>
              </a:rPr>
              <a:t>:  </a:t>
            </a:r>
            <a:r>
              <a:rPr lang="en-US" sz="2400" b="1" dirty="0" smtClean="0">
                <a:solidFill>
                  <a:srgbClr val="0000CC"/>
                </a:solidFill>
                <a:latin typeface="Times New Roman" pitchFamily="18" charset="0"/>
                <a:cs typeface="Times New Roman" pitchFamily="18" charset="0"/>
              </a:rPr>
              <a:t>3 subject experts  +</a:t>
            </a:r>
          </a:p>
          <a:p>
            <a:r>
              <a:rPr lang="en-US" sz="2400" b="1" dirty="0" smtClean="0">
                <a:solidFill>
                  <a:srgbClr val="0000CC"/>
                </a:solidFill>
                <a:latin typeface="Times New Roman" pitchFamily="18" charset="0"/>
                <a:cs typeface="Times New Roman" pitchFamily="18" charset="0"/>
              </a:rPr>
              <a:t>                                                          3 IT experts(full time)</a:t>
            </a:r>
          </a:p>
          <a:p>
            <a:pPr>
              <a:buFont typeface="Wingdings" pitchFamily="2" charset="2"/>
              <a:buChar char="Ø"/>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Foreign  consultants</a:t>
            </a:r>
            <a:r>
              <a:rPr lang="en-US" sz="2400" dirty="0" smtClean="0">
                <a:latin typeface="Times New Roman" pitchFamily="18" charset="0"/>
                <a:cs typeface="Times New Roman" pitchFamily="18" charset="0"/>
              </a:rPr>
              <a:t>	       :  </a:t>
            </a:r>
            <a:r>
              <a:rPr lang="en-US" sz="2400" b="1" dirty="0" smtClean="0">
                <a:solidFill>
                  <a:srgbClr val="0000CC"/>
                </a:solidFill>
                <a:latin typeface="Times New Roman" pitchFamily="18" charset="0"/>
                <a:cs typeface="Times New Roman" pitchFamily="18" charset="0"/>
              </a:rPr>
              <a:t>12 man-months.</a:t>
            </a:r>
            <a:endParaRPr lang="en-IN" sz="2400" b="1" dirty="0">
              <a:solidFill>
                <a:srgbClr val="0000CC"/>
              </a:solidFill>
              <a:latin typeface="Times New Roman" pitchFamily="18" charset="0"/>
              <a:cs typeface="Times New Roman" pitchFamily="18" charset="0"/>
            </a:endParaRPr>
          </a:p>
        </p:txBody>
      </p:sp>
      <p:sp>
        <p:nvSpPr>
          <p:cNvPr id="9" name="TextBox 8"/>
          <p:cNvSpPr txBox="1"/>
          <p:nvPr/>
        </p:nvSpPr>
        <p:spPr>
          <a:xfrm>
            <a:off x="107504" y="764704"/>
            <a:ext cx="8820472" cy="1815882"/>
          </a:xfrm>
          <a:prstGeom prst="rect">
            <a:avLst/>
          </a:prstGeom>
          <a:noFill/>
        </p:spPr>
        <p:txBody>
          <a:bodyPr wrap="square" rtlCol="0">
            <a:spAutoFit/>
          </a:bodyPr>
          <a:lstStyle/>
          <a:p>
            <a:endParaRPr lang="en-US" sz="2400" b="1" dirty="0" smtClean="0">
              <a:solidFill>
                <a:srgbClr val="C00000"/>
              </a:solidFill>
              <a:latin typeface="Times New Roman" pitchFamily="18" charset="0"/>
              <a:cs typeface="Times New Roman" pitchFamily="18" charset="0"/>
            </a:endParaRPr>
          </a:p>
          <a:p>
            <a:pPr algn="just"/>
            <a:r>
              <a:rPr lang="en-US" sz="2200" b="1" dirty="0" smtClean="0">
                <a:solidFill>
                  <a:srgbClr val="C00000"/>
                </a:solidFill>
                <a:latin typeface="Aharoni" pitchFamily="2" charset="-79"/>
                <a:cs typeface="Aharoni" pitchFamily="2" charset="-79"/>
              </a:rPr>
              <a:t>Objective: </a:t>
            </a:r>
            <a:r>
              <a:rPr lang="en-US" sz="2200" b="1" dirty="0" smtClean="0">
                <a:solidFill>
                  <a:srgbClr val="002060"/>
                </a:solidFill>
                <a:latin typeface="Aharoni" pitchFamily="2" charset="-79"/>
                <a:cs typeface="Aharoni" pitchFamily="2" charset="-79"/>
              </a:rPr>
              <a:t>T</a:t>
            </a:r>
            <a:r>
              <a:rPr lang="en-US" sz="2200" dirty="0" smtClean="0">
                <a:solidFill>
                  <a:srgbClr val="002060"/>
                </a:solidFill>
                <a:latin typeface="Aharoni" pitchFamily="2" charset="-79"/>
                <a:cs typeface="Aharoni" pitchFamily="2" charset="-79"/>
              </a:rPr>
              <a:t>o excel as an advanced knowledge centre for  </a:t>
            </a:r>
            <a:r>
              <a:rPr lang="en-US" sz="2200" b="1" dirty="0" smtClean="0">
                <a:solidFill>
                  <a:srgbClr val="002060"/>
                </a:solidFill>
                <a:latin typeface="Aharoni" pitchFamily="2" charset="-79"/>
                <a:cs typeface="Aharoni" pitchFamily="2" charset="-79"/>
              </a:rPr>
              <a:t>‘Integrated  Hydrologic Modeling’  </a:t>
            </a:r>
            <a:r>
              <a:rPr lang="en-US" sz="2200" dirty="0" smtClean="0">
                <a:solidFill>
                  <a:srgbClr val="002060"/>
                </a:solidFill>
                <a:latin typeface="Aharoni" pitchFamily="2" charset="-79"/>
                <a:cs typeface="Aharoni" pitchFamily="2" charset="-79"/>
              </a:rPr>
              <a:t>and to develop advanced (web-enabled) Hydrological  Modeling  tools and techniques. Emphasis will be on use of Public Domain Software.</a:t>
            </a:r>
            <a:endParaRPr lang="en-IN" sz="2200" dirty="0">
              <a:solidFill>
                <a:srgbClr val="002060"/>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7" name="Rectangle 3"/>
          <p:cNvSpPr>
            <a:spLocks noGrp="1" noChangeArrowheads="1"/>
          </p:cNvSpPr>
          <p:nvPr>
            <p:ph type="subTitle" idx="1"/>
          </p:nvPr>
        </p:nvSpPr>
        <p:spPr>
          <a:xfrm>
            <a:off x="0" y="1357274"/>
            <a:ext cx="8929718" cy="5500726"/>
          </a:xfrm>
        </p:spPr>
        <p:txBody>
          <a:bodyPr>
            <a:normAutofit fontScale="55000" lnSpcReduction="20000"/>
          </a:bodyPr>
          <a:lstStyle/>
          <a:p>
            <a:pPr lvl="2" eaLnBrk="1" fontAlgn="auto" hangingPunct="1">
              <a:spcAft>
                <a:spcPts val="0"/>
              </a:spcAft>
              <a:buFont typeface="Wingdings 2"/>
              <a:buNone/>
              <a:defRPr/>
            </a:pPr>
            <a:endParaRPr lang="en-US" sz="2800" b="1" u="sng" dirty="0" smtClean="0">
              <a:solidFill>
                <a:srgbClr val="FF9933"/>
              </a:solidFill>
              <a:effectLst>
                <a:outerShdw blurRad="38100" dist="38100" dir="2700000" algn="tl">
                  <a:srgbClr val="000000"/>
                </a:outerShdw>
              </a:effectLst>
            </a:endParaRPr>
          </a:p>
          <a:p>
            <a:pPr marL="858838" lvl="1" indent="-455613" algn="just" fontAlgn="base">
              <a:lnSpc>
                <a:spcPct val="120000"/>
              </a:lnSpc>
              <a:spcAft>
                <a:spcPct val="0"/>
              </a:spcAft>
              <a:buClr>
                <a:srgbClr val="00682F"/>
              </a:buClr>
              <a:buSzPct val="100000"/>
              <a:buFont typeface="Wingdings" pitchFamily="2" charset="2"/>
              <a:buChar char="Ø"/>
              <a:defRPr/>
            </a:pPr>
            <a:r>
              <a:rPr lang="en-US" sz="5800" b="1" dirty="0" smtClean="0">
                <a:solidFill>
                  <a:srgbClr val="0070C0"/>
                </a:solidFill>
                <a:latin typeface="Calibri" pitchFamily="34" charset="0"/>
                <a:cs typeface="Calibri" pitchFamily="34" charset="0"/>
              </a:rPr>
              <a:t>Capacity building of NIH Scientists through international training  on emerging technologies in hydrology and water resources. </a:t>
            </a:r>
          </a:p>
          <a:p>
            <a:pPr marL="858838" lvl="1" indent="-455613" algn="just" fontAlgn="base">
              <a:lnSpc>
                <a:spcPct val="120000"/>
              </a:lnSpc>
              <a:spcAft>
                <a:spcPct val="0"/>
              </a:spcAft>
              <a:buClr>
                <a:srgbClr val="00682F"/>
              </a:buClr>
              <a:buSzPct val="100000"/>
              <a:buFont typeface="Wingdings" pitchFamily="2" charset="2"/>
              <a:buChar char="Ø"/>
              <a:defRPr/>
            </a:pPr>
            <a:r>
              <a:rPr lang="en-US" sz="5800" b="1" dirty="0" smtClean="0">
                <a:solidFill>
                  <a:srgbClr val="0070C0"/>
                </a:solidFill>
                <a:latin typeface="Calibri" pitchFamily="34" charset="0"/>
                <a:cs typeface="Calibri" pitchFamily="34" charset="0"/>
              </a:rPr>
              <a:t>Interaction of NIH Scientists with international academic, research and operational institutions through study tours. </a:t>
            </a:r>
          </a:p>
          <a:p>
            <a:pPr marL="858838" lvl="1" indent="-455613" algn="just" fontAlgn="base">
              <a:lnSpc>
                <a:spcPct val="120000"/>
              </a:lnSpc>
              <a:spcAft>
                <a:spcPct val="0"/>
              </a:spcAft>
              <a:buClr>
                <a:srgbClr val="00682F"/>
              </a:buClr>
              <a:buSzPct val="100000"/>
              <a:buFont typeface="Wingdings" pitchFamily="2" charset="2"/>
              <a:buChar char="Ø"/>
              <a:defRPr/>
            </a:pPr>
            <a:r>
              <a:rPr lang="en-US" sz="5800" b="1" dirty="0" err="1" smtClean="0">
                <a:solidFill>
                  <a:srgbClr val="0070C0"/>
                </a:solidFill>
                <a:latin typeface="Calibri" pitchFamily="34" charset="0"/>
                <a:cs typeface="Calibri" pitchFamily="34" charset="0"/>
              </a:rPr>
              <a:t>Organisation</a:t>
            </a:r>
            <a:r>
              <a:rPr lang="en-US" sz="5800" b="1" dirty="0" smtClean="0">
                <a:solidFill>
                  <a:srgbClr val="0070C0"/>
                </a:solidFill>
                <a:latin typeface="Calibri" pitchFamily="34" charset="0"/>
                <a:cs typeface="Calibri" pitchFamily="34" charset="0"/>
              </a:rPr>
              <a:t> of National level workshops/ study tours.</a:t>
            </a:r>
            <a:endParaRPr lang="en-US" sz="2800" b="1" dirty="0" smtClean="0">
              <a:solidFill>
                <a:srgbClr val="FF9933"/>
              </a:solidFill>
              <a:effectLst>
                <a:outerShdw blurRad="38100" dist="38100" dir="2700000" algn="tl">
                  <a:srgbClr val="000000"/>
                </a:outerShdw>
              </a:effectLst>
            </a:endParaRPr>
          </a:p>
        </p:txBody>
      </p:sp>
      <p:sp>
        <p:nvSpPr>
          <p:cNvPr id="73730" name="Rectangle 2"/>
          <p:cNvSpPr>
            <a:spLocks noGrp="1" noChangeArrowheads="1"/>
          </p:cNvSpPr>
          <p:nvPr>
            <p:ph type="ctrTitle"/>
          </p:nvPr>
        </p:nvSpPr>
        <p:spPr>
          <a:xfrm>
            <a:off x="0" y="0"/>
            <a:ext cx="9144000" cy="1500174"/>
          </a:xfrm>
          <a:solidFill>
            <a:srgbClr val="866DB7"/>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vert="horz" rtlCol="0" anchor="ctr" anchorCtr="0">
            <a:noAutofit/>
          </a:bodyPr>
          <a:lstStyle/>
          <a:p>
            <a:pPr marL="342900" lvl="1" indent="-342900" algn="ctr" rtl="0" eaLnBrk="0" hangingPunct="0">
              <a:lnSpc>
                <a:spcPct val="90000"/>
              </a:lnSpc>
              <a:spcBef>
                <a:spcPct val="0"/>
              </a:spcBef>
              <a:buClr>
                <a:schemeClr val="accent1"/>
              </a:buClr>
              <a:buSzPct val="80000"/>
              <a:defRPr/>
            </a:pPr>
            <a: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t/>
            </a:r>
            <a:b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br>
            <a: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t/>
            </a:r>
            <a:b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br>
            <a: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t/>
            </a:r>
            <a:b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br>
            <a: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t/>
            </a:r>
            <a:b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br>
            <a: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t/>
            </a:r>
            <a:b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br>
            <a: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t/>
            </a:r>
            <a:b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br>
            <a:r>
              <a:rPr lang="en-IN" sz="4400" b="1" kern="12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t/>
            </a:r>
            <a:br>
              <a:rPr lang="en-IN" sz="4400" b="1" kern="12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br>
            <a:r>
              <a:rPr lang="en-IN" sz="4400" b="1" kern="1200" spc="-100" dirty="0" smtClean="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Calibri" pitchFamily="34" charset="0"/>
                <a:cs typeface="Calibri" pitchFamily="34" charset="0"/>
              </a:rPr>
              <a:t>Strengthened </a:t>
            </a:r>
            <a:r>
              <a:rPr lang="en-IN" sz="4400" b="1" kern="1200" spc="-100" dirty="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Calibri" pitchFamily="34" charset="0"/>
                <a:cs typeface="Calibri" pitchFamily="34" charset="0"/>
              </a:rPr>
              <a:t>Partnerships and study tours</a:t>
            </a:r>
            <a: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t/>
            </a:r>
            <a:b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br>
            <a: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t/>
            </a:r>
            <a:b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br>
            <a: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t/>
            </a:r>
            <a:b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br>
            <a: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t/>
            </a:r>
            <a:b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br>
            <a: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t/>
            </a:r>
            <a:b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br>
            <a: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t/>
            </a:r>
            <a:br>
              <a:rPr lang="en-IN"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br>
            <a:r>
              <a:rPr lang="en-US"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t/>
            </a:r>
            <a:br>
              <a:rPr lang="en-US"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br>
            <a:endParaRPr lang="en-US" sz="4400" b="1" kern="1200"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357158" y="1428736"/>
            <a:ext cx="8572560" cy="4929222"/>
          </a:xfrm>
        </p:spPr>
        <p:txBody>
          <a:bodyPr>
            <a:normAutofit/>
          </a:bodyPr>
          <a:lstStyle/>
          <a:p>
            <a:pPr marL="804863" lvl="1" indent="-457200" eaLnBrk="1" hangingPunct="1">
              <a:spcBef>
                <a:spcPts val="600"/>
              </a:spcBef>
              <a:buClr>
                <a:srgbClr val="00682F"/>
              </a:buClr>
              <a:buSzPct val="100000"/>
              <a:buFont typeface="Wingdings" pitchFamily="2" charset="2"/>
              <a:buChar char="Ø"/>
            </a:pPr>
            <a:r>
              <a:rPr lang="en-US" sz="4000" b="1" dirty="0" smtClean="0">
                <a:solidFill>
                  <a:srgbClr val="C00000"/>
                </a:solidFill>
                <a:latin typeface="Calibri" pitchFamily="34" charset="0"/>
                <a:cs typeface="Calibri" pitchFamily="34" charset="0"/>
              </a:rPr>
              <a:t>Component A: </a:t>
            </a:r>
            <a:r>
              <a:rPr lang="en-IN" sz="4000" b="1" dirty="0" smtClean="0">
                <a:solidFill>
                  <a:srgbClr val="0070C0"/>
                </a:solidFill>
                <a:latin typeface="Calibri" pitchFamily="34" charset="0"/>
                <a:cs typeface="Calibri" pitchFamily="34" charset="0"/>
              </a:rPr>
              <a:t>Water Resources Data Acquisition System (WRDAS)</a:t>
            </a:r>
            <a:endParaRPr lang="en-US" sz="4000" b="1" dirty="0" smtClean="0">
              <a:solidFill>
                <a:srgbClr val="0070C0"/>
              </a:solidFill>
              <a:latin typeface="Calibri" pitchFamily="34" charset="0"/>
              <a:cs typeface="Calibri" pitchFamily="34" charset="0"/>
            </a:endParaRPr>
          </a:p>
        </p:txBody>
      </p:sp>
      <p:sp>
        <p:nvSpPr>
          <p:cNvPr id="60418" name="Rectangle 2"/>
          <p:cNvSpPr>
            <a:spLocks noGrp="1" noChangeArrowheads="1"/>
          </p:cNvSpPr>
          <p:nvPr>
            <p:ph type="title"/>
          </p:nvPr>
        </p:nvSpPr>
        <p:spPr>
          <a:xfrm>
            <a:off x="0" y="0"/>
            <a:ext cx="9144000" cy="1142984"/>
          </a:xfrm>
          <a:solidFill>
            <a:srgbClr val="866DB7"/>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vert="horz" anchor="ctr" anchorCtr="0">
            <a:normAutofit fontScale="90000"/>
          </a:bodyPr>
          <a:lstStyle/>
          <a:p>
            <a:pPr lvl="1" algn="ctr" rtl="0" eaLnBrk="1" fontAlgn="auto" hangingPunct="1">
              <a:spcBef>
                <a:spcPct val="0"/>
              </a:spcBef>
              <a:spcAft>
                <a:spcPts val="0"/>
              </a:spcAft>
              <a:defRPr/>
            </a:pPr>
            <a:r>
              <a:rPr lang="en-IN" sz="4400" b="1"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rPr>
              <a:t/>
            </a:r>
            <a:br>
              <a:rPr lang="en-IN" sz="4400" b="1"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rPr>
            </a:br>
            <a:r>
              <a:rPr lang="en-IN" sz="4900" b="1" spc="-100" dirty="0" smtClean="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Calibri" pitchFamily="34" charset="0"/>
                <a:ea typeface="+mj-ea"/>
                <a:cs typeface="Calibri" pitchFamily="34" charset="0"/>
              </a:rPr>
              <a:t>BUDGET AT A GLANCE UNDER NHP</a:t>
            </a:r>
            <a:r>
              <a:rPr lang="en-US" sz="4400" b="1" spc="-100" dirty="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Calibri" pitchFamily="34" charset="0"/>
                <a:ea typeface="+mj-ea"/>
                <a:cs typeface="Calibri" pitchFamily="34" charset="0"/>
              </a:rPr>
              <a:t/>
            </a:r>
            <a:br>
              <a:rPr lang="en-US" sz="4400" b="1" spc="-100" dirty="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Calibri" pitchFamily="34" charset="0"/>
                <a:ea typeface="+mj-ea"/>
                <a:cs typeface="Calibri" pitchFamily="34" charset="0"/>
              </a:rPr>
            </a:br>
            <a:endParaRPr lang="en-US" sz="4400" b="1" spc="-100" dirty="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Calibri" pitchFamily="34" charset="0"/>
              <a:ea typeface="+mj-ea"/>
              <a:cs typeface="Calibri" pitchFamily="34" charset="0"/>
            </a:endParaRPr>
          </a:p>
        </p:txBody>
      </p:sp>
      <p:graphicFrame>
        <p:nvGraphicFramePr>
          <p:cNvPr id="4" name="Table 3"/>
          <p:cNvGraphicFramePr>
            <a:graphicFrameLocks noGrp="1"/>
          </p:cNvGraphicFramePr>
          <p:nvPr/>
        </p:nvGraphicFramePr>
        <p:xfrm>
          <a:off x="1142976" y="2928934"/>
          <a:ext cx="7000924" cy="2589332"/>
        </p:xfrm>
        <a:graphic>
          <a:graphicData uri="http://schemas.openxmlformats.org/drawingml/2006/table">
            <a:tbl>
              <a:tblPr firstRow="1" bandRow="1">
                <a:tableStyleId>{5C22544A-7EE6-4342-B048-85BDC9FD1C3A}</a:tableStyleId>
              </a:tblPr>
              <a:tblGrid>
                <a:gridCol w="5309808"/>
                <a:gridCol w="1691116"/>
              </a:tblGrid>
              <a:tr h="471706">
                <a:tc>
                  <a:txBody>
                    <a:bodyPr/>
                    <a:lstStyle/>
                    <a:p>
                      <a:pPr algn="ctr"/>
                      <a:r>
                        <a:rPr lang="en-US" sz="2400" dirty="0" smtClean="0">
                          <a:solidFill>
                            <a:srgbClr val="002060"/>
                          </a:solidFill>
                          <a:latin typeface="Arial" pitchFamily="34" charset="0"/>
                          <a:cs typeface="Arial" pitchFamily="34" charset="0"/>
                        </a:rPr>
                        <a:t>Items</a:t>
                      </a:r>
                      <a:endParaRPr lang="en-US" sz="2400" dirty="0">
                        <a:solidFill>
                          <a:srgbClr val="002060"/>
                        </a:solidFill>
                        <a:latin typeface="Arial" pitchFamily="34" charset="0"/>
                        <a:cs typeface="Arial" pitchFamily="34" charset="0"/>
                      </a:endParaRPr>
                    </a:p>
                  </a:txBody>
                  <a:tcPr>
                    <a:gradFill>
                      <a:gsLst>
                        <a:gs pos="0">
                          <a:srgbClr val="FFEFD1"/>
                        </a:gs>
                        <a:gs pos="64999">
                          <a:srgbClr val="F0EBD5"/>
                        </a:gs>
                        <a:gs pos="100000">
                          <a:srgbClr val="D1C39F"/>
                        </a:gs>
                      </a:gsLst>
                      <a:lin ang="2700000" scaled="0"/>
                    </a:gradFill>
                  </a:tcPr>
                </a:tc>
                <a:tc>
                  <a:txBody>
                    <a:bodyPr/>
                    <a:lstStyle/>
                    <a:p>
                      <a:pPr algn="ctr"/>
                      <a:r>
                        <a:rPr lang="en-US" sz="2400" dirty="0" smtClean="0">
                          <a:solidFill>
                            <a:srgbClr val="002060"/>
                          </a:solidFill>
                          <a:latin typeface="Arial" pitchFamily="34" charset="0"/>
                          <a:cs typeface="Arial" pitchFamily="34" charset="0"/>
                        </a:rPr>
                        <a:t>Cost </a:t>
                      </a:r>
                      <a:endParaRPr lang="en-US" sz="2400" dirty="0">
                        <a:solidFill>
                          <a:srgbClr val="002060"/>
                        </a:solidFill>
                        <a:latin typeface="Arial" pitchFamily="34" charset="0"/>
                        <a:cs typeface="Arial" pitchFamily="34" charset="0"/>
                      </a:endParaRPr>
                    </a:p>
                  </a:txBody>
                  <a:tcPr>
                    <a:gradFill>
                      <a:gsLst>
                        <a:gs pos="0">
                          <a:srgbClr val="FFEFD1"/>
                        </a:gs>
                        <a:gs pos="64999">
                          <a:srgbClr val="F0EBD5"/>
                        </a:gs>
                        <a:gs pos="100000">
                          <a:srgbClr val="D1C39F"/>
                        </a:gs>
                      </a:gsLst>
                      <a:lin ang="2700000" scaled="0"/>
                    </a:gradFill>
                  </a:tcPr>
                </a:tc>
              </a:tr>
              <a:tr h="471706">
                <a:tc>
                  <a:txBody>
                    <a:bodyPr/>
                    <a:lstStyle/>
                    <a:p>
                      <a:r>
                        <a:rPr lang="en-IN" sz="2400" b="1" dirty="0" smtClean="0">
                          <a:solidFill>
                            <a:srgbClr val="002060"/>
                          </a:solidFill>
                          <a:latin typeface="Calibri" pitchFamily="34" charset="0"/>
                          <a:cs typeface="Calibri" pitchFamily="34" charset="0"/>
                        </a:rPr>
                        <a:t>Hydrological</a:t>
                      </a:r>
                      <a:r>
                        <a:rPr lang="en-IN" sz="2400" b="1" baseline="0" dirty="0" smtClean="0">
                          <a:solidFill>
                            <a:srgbClr val="002060"/>
                          </a:solidFill>
                          <a:latin typeface="Calibri" pitchFamily="34" charset="0"/>
                          <a:cs typeface="Calibri" pitchFamily="34" charset="0"/>
                        </a:rPr>
                        <a:t> instruments</a:t>
                      </a:r>
                      <a:endParaRPr lang="en-US" sz="2400" dirty="0">
                        <a:solidFill>
                          <a:srgbClr val="002060"/>
                        </a:solidFill>
                        <a:latin typeface="Calibri" pitchFamily="34" charset="0"/>
                        <a:cs typeface="Calibri" pitchFamily="34" charset="0"/>
                      </a:endParaRPr>
                    </a:p>
                  </a:txBody>
                  <a:tcPr>
                    <a:gradFill>
                      <a:gsLst>
                        <a:gs pos="0">
                          <a:srgbClr val="FFEFD1"/>
                        </a:gs>
                        <a:gs pos="64999">
                          <a:srgbClr val="F0EBD5"/>
                        </a:gs>
                        <a:gs pos="100000">
                          <a:srgbClr val="D1C39F"/>
                        </a:gs>
                      </a:gsLst>
                      <a:lin ang="2700000" scaled="0"/>
                    </a:gradFill>
                  </a:tcPr>
                </a:tc>
                <a:tc>
                  <a:txBody>
                    <a:bodyPr/>
                    <a:lstStyle/>
                    <a:p>
                      <a:r>
                        <a:rPr lang="en-IN" sz="2400" b="1" dirty="0" smtClean="0">
                          <a:solidFill>
                            <a:srgbClr val="002060"/>
                          </a:solidFill>
                          <a:latin typeface="Calibri" pitchFamily="34" charset="0"/>
                          <a:cs typeface="Calibri" pitchFamily="34" charset="0"/>
                        </a:rPr>
                        <a:t>7.0 </a:t>
                      </a:r>
                      <a:r>
                        <a:rPr lang="en-IN" sz="2400" b="1" dirty="0" err="1" smtClean="0">
                          <a:solidFill>
                            <a:srgbClr val="002060"/>
                          </a:solidFill>
                          <a:latin typeface="Calibri" pitchFamily="34" charset="0"/>
                          <a:cs typeface="Calibri" pitchFamily="34" charset="0"/>
                        </a:rPr>
                        <a:t>Crore</a:t>
                      </a:r>
                      <a:endParaRPr lang="en-US" sz="2400" dirty="0">
                        <a:solidFill>
                          <a:srgbClr val="002060"/>
                        </a:solidFill>
                        <a:latin typeface="Calibri" pitchFamily="34" charset="0"/>
                        <a:cs typeface="Calibri" pitchFamily="34" charset="0"/>
                      </a:endParaRPr>
                    </a:p>
                  </a:txBody>
                  <a:tcPr>
                    <a:gradFill>
                      <a:gsLst>
                        <a:gs pos="0">
                          <a:srgbClr val="FFEFD1"/>
                        </a:gs>
                        <a:gs pos="64999">
                          <a:srgbClr val="F0EBD5"/>
                        </a:gs>
                        <a:gs pos="100000">
                          <a:srgbClr val="D1C39F"/>
                        </a:gs>
                      </a:gsLst>
                      <a:lin ang="2700000" scaled="0"/>
                    </a:gradFill>
                  </a:tcPr>
                </a:tc>
              </a:tr>
              <a:tr h="814178">
                <a:tc>
                  <a:txBody>
                    <a:bodyPr/>
                    <a:lstStyle/>
                    <a:p>
                      <a:r>
                        <a:rPr lang="en-IN" sz="2400" b="1" dirty="0" smtClean="0">
                          <a:solidFill>
                            <a:srgbClr val="002060"/>
                          </a:solidFill>
                          <a:latin typeface="Calibri" pitchFamily="34" charset="0"/>
                          <a:cs typeface="Calibri" pitchFamily="34" charset="0"/>
                        </a:rPr>
                        <a:t>Construction and renovation of HQ/RC</a:t>
                      </a:r>
                    </a:p>
                  </a:txBody>
                  <a:tcPr>
                    <a:gradFill>
                      <a:gsLst>
                        <a:gs pos="0">
                          <a:srgbClr val="FFEFD1"/>
                        </a:gs>
                        <a:gs pos="64999">
                          <a:srgbClr val="F0EBD5"/>
                        </a:gs>
                        <a:gs pos="100000">
                          <a:srgbClr val="D1C39F"/>
                        </a:gs>
                      </a:gsLst>
                      <a:lin ang="2700000" scaled="0"/>
                    </a:gradFill>
                  </a:tcPr>
                </a:tc>
                <a:tc>
                  <a:txBody>
                    <a:bodyPr/>
                    <a:lstStyle/>
                    <a:p>
                      <a:r>
                        <a:rPr lang="en-IN" sz="2400" b="1" dirty="0" smtClean="0">
                          <a:solidFill>
                            <a:srgbClr val="002060"/>
                          </a:solidFill>
                          <a:latin typeface="Calibri" pitchFamily="34" charset="0"/>
                          <a:cs typeface="Calibri" pitchFamily="34" charset="0"/>
                        </a:rPr>
                        <a:t>3.75 </a:t>
                      </a:r>
                      <a:r>
                        <a:rPr lang="en-IN" sz="2400" b="1" dirty="0" err="1" smtClean="0">
                          <a:solidFill>
                            <a:srgbClr val="002060"/>
                          </a:solidFill>
                          <a:latin typeface="Calibri" pitchFamily="34" charset="0"/>
                          <a:cs typeface="Calibri" pitchFamily="34" charset="0"/>
                        </a:rPr>
                        <a:t>Crore</a:t>
                      </a:r>
                      <a:endParaRPr lang="en-IN" sz="2400" b="1" dirty="0" smtClean="0">
                        <a:solidFill>
                          <a:srgbClr val="002060"/>
                        </a:solidFill>
                        <a:latin typeface="Calibri" pitchFamily="34" charset="0"/>
                        <a:cs typeface="Calibri" pitchFamily="34" charset="0"/>
                      </a:endParaRPr>
                    </a:p>
                    <a:p>
                      <a:endParaRPr lang="en-US" sz="2400" dirty="0">
                        <a:solidFill>
                          <a:srgbClr val="002060"/>
                        </a:solidFill>
                        <a:latin typeface="Calibri" pitchFamily="34" charset="0"/>
                        <a:cs typeface="Calibri" pitchFamily="34" charset="0"/>
                      </a:endParaRPr>
                    </a:p>
                  </a:txBody>
                  <a:tcPr>
                    <a:gradFill>
                      <a:gsLst>
                        <a:gs pos="0">
                          <a:srgbClr val="FFEFD1"/>
                        </a:gs>
                        <a:gs pos="64999">
                          <a:srgbClr val="F0EBD5"/>
                        </a:gs>
                        <a:gs pos="100000">
                          <a:srgbClr val="D1C39F"/>
                        </a:gs>
                      </a:gsLst>
                      <a:lin ang="2700000" scaled="0"/>
                    </a:gradFill>
                  </a:tcPr>
                </a:tc>
              </a:tr>
              <a:tr h="8141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0682F"/>
                          </a:solidFill>
                          <a:latin typeface="Calibri" pitchFamily="34" charset="0"/>
                          <a:cs typeface="Calibri" pitchFamily="34" charset="0"/>
                        </a:rPr>
                        <a:t>Sub total</a:t>
                      </a:r>
                      <a:endParaRPr lang="en-US" sz="2400" dirty="0" smtClean="0">
                        <a:solidFill>
                          <a:srgbClr val="00682F"/>
                        </a:solidFill>
                        <a:latin typeface="Calibri" pitchFamily="34" charset="0"/>
                        <a:cs typeface="Calibri" pitchFamily="34" charset="0"/>
                      </a:endParaRPr>
                    </a:p>
                    <a:p>
                      <a:pPr algn="r"/>
                      <a:endParaRPr lang="en-US" sz="2400" dirty="0">
                        <a:solidFill>
                          <a:schemeClr val="accent5">
                            <a:lumMod val="75000"/>
                          </a:schemeClr>
                        </a:solidFill>
                        <a:latin typeface="Calibri" pitchFamily="34" charset="0"/>
                        <a:cs typeface="Calibri" pitchFamily="34" charset="0"/>
                      </a:endParaRPr>
                    </a:p>
                  </a:txBody>
                  <a:tcPr>
                    <a:solidFill>
                      <a:schemeClr val="bg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6446AE"/>
                          </a:solidFill>
                          <a:latin typeface="Calibri" pitchFamily="34" charset="0"/>
                          <a:cs typeface="Calibri" pitchFamily="34" charset="0"/>
                        </a:rPr>
                        <a:t>10.75 </a:t>
                      </a:r>
                      <a:r>
                        <a:rPr lang="en-US" sz="2400" b="1" dirty="0" err="1" smtClean="0">
                          <a:solidFill>
                            <a:srgbClr val="6446AE"/>
                          </a:solidFill>
                          <a:latin typeface="Calibri" pitchFamily="34" charset="0"/>
                          <a:cs typeface="Calibri" pitchFamily="34" charset="0"/>
                        </a:rPr>
                        <a:t>Crore</a:t>
                      </a:r>
                      <a:endParaRPr lang="en-IN" sz="2400" b="1" dirty="0" smtClean="0">
                        <a:solidFill>
                          <a:srgbClr val="6446AE"/>
                        </a:solidFill>
                        <a:latin typeface="Calibri" pitchFamily="34" charset="0"/>
                        <a:cs typeface="Calibri" pitchFamily="34" charset="0"/>
                      </a:endParaRPr>
                    </a:p>
                    <a:p>
                      <a:endParaRPr lang="en-US" sz="2400" dirty="0">
                        <a:solidFill>
                          <a:schemeClr val="bg2">
                            <a:lumMod val="10000"/>
                          </a:schemeClr>
                        </a:solidFill>
                        <a:latin typeface="Calibri" pitchFamily="34" charset="0"/>
                        <a:cs typeface="Calibri" pitchFamily="34" charset="0"/>
                      </a:endParaRPr>
                    </a:p>
                  </a:txBody>
                  <a:tcPr>
                    <a:solidFill>
                      <a:schemeClr val="bg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214282" y="1357298"/>
            <a:ext cx="8496300" cy="4724400"/>
          </a:xfrm>
        </p:spPr>
        <p:txBody>
          <a:bodyPr>
            <a:normAutofit/>
          </a:bodyPr>
          <a:lstStyle/>
          <a:p>
            <a:pPr marL="804863" lvl="1" indent="-457200">
              <a:spcBef>
                <a:spcPts val="600"/>
              </a:spcBef>
              <a:buClr>
                <a:srgbClr val="00682F"/>
              </a:buClr>
              <a:buSzPct val="100000"/>
              <a:buFont typeface="Wingdings" pitchFamily="2" charset="2"/>
              <a:buChar char="Ø"/>
            </a:pPr>
            <a:r>
              <a:rPr lang="en-US" sz="4000" b="1" dirty="0" smtClean="0">
                <a:solidFill>
                  <a:srgbClr val="C00000"/>
                </a:solidFill>
                <a:latin typeface="Calibri" pitchFamily="34" charset="0"/>
                <a:cs typeface="Calibri" pitchFamily="34" charset="0"/>
              </a:rPr>
              <a:t>Component C: </a:t>
            </a:r>
            <a:r>
              <a:rPr lang="en-IN" sz="4000" b="1" dirty="0" smtClean="0">
                <a:solidFill>
                  <a:srgbClr val="0070C0"/>
                </a:solidFill>
                <a:latin typeface="Calibri" pitchFamily="34" charset="0"/>
                <a:cs typeface="Calibri" pitchFamily="34" charset="0"/>
              </a:rPr>
              <a:t>Water Resources Operation and Planning </a:t>
            </a:r>
            <a:r>
              <a:rPr lang="en-US" sz="4000" b="1" dirty="0" smtClean="0">
                <a:solidFill>
                  <a:srgbClr val="0070C0"/>
                </a:solidFill>
                <a:latin typeface="Calibri" pitchFamily="34" charset="0"/>
                <a:cs typeface="Calibri" pitchFamily="34" charset="0"/>
              </a:rPr>
              <a:t> (WRPA)</a:t>
            </a:r>
          </a:p>
        </p:txBody>
      </p:sp>
      <p:sp>
        <p:nvSpPr>
          <p:cNvPr id="60418" name="Rectangle 2"/>
          <p:cNvSpPr>
            <a:spLocks noGrp="1" noChangeArrowheads="1"/>
          </p:cNvSpPr>
          <p:nvPr>
            <p:ph type="title"/>
          </p:nvPr>
        </p:nvSpPr>
        <p:spPr>
          <a:xfrm>
            <a:off x="0" y="0"/>
            <a:ext cx="9144000" cy="1214422"/>
          </a:xfrm>
          <a:solidFill>
            <a:srgbClr val="866DB7"/>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vert="horz" rtlCol="0" anchor="ctr" anchorCtr="0">
            <a:normAutofit fontScale="90000"/>
          </a:bodyPr>
          <a:lstStyle/>
          <a:p>
            <a:pPr lvl="1" algn="ctr" rtl="0">
              <a:spcBef>
                <a:spcPct val="0"/>
              </a:spcBef>
              <a:defRPr/>
            </a:pPr>
            <a:r>
              <a:rPr lang="en-US" sz="4000" b="1"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rPr>
              <a:t/>
            </a:r>
            <a:br>
              <a:rPr lang="en-US" sz="4000" b="1"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rPr>
            </a:br>
            <a:r>
              <a:rPr lang="en-US" sz="4400" b="1" spc="-100" dirty="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Calibri" pitchFamily="34" charset="0"/>
                <a:ea typeface="+mj-ea"/>
                <a:cs typeface="Calibri" pitchFamily="34" charset="0"/>
              </a:rPr>
              <a:t>BUDGET AT A GLANCE UNDER NHP</a:t>
            </a:r>
            <a:r>
              <a:rPr lang="en-US" sz="4400" b="1"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rPr>
              <a:t/>
            </a:r>
            <a:br>
              <a:rPr lang="en-US" sz="4400" b="1"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rPr>
            </a:br>
            <a:endParaRPr lang="en-US" sz="4400" b="1"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endParaRPr>
          </a:p>
        </p:txBody>
      </p:sp>
      <p:graphicFrame>
        <p:nvGraphicFramePr>
          <p:cNvPr id="4" name="Table 3"/>
          <p:cNvGraphicFramePr>
            <a:graphicFrameLocks noGrp="1"/>
          </p:cNvGraphicFramePr>
          <p:nvPr/>
        </p:nvGraphicFramePr>
        <p:xfrm>
          <a:off x="1071538" y="3000372"/>
          <a:ext cx="6929486" cy="2926080"/>
        </p:xfrm>
        <a:graphic>
          <a:graphicData uri="http://schemas.openxmlformats.org/drawingml/2006/table">
            <a:tbl>
              <a:tblPr firstRow="1" bandRow="1">
                <a:tableStyleId>{5C22544A-7EE6-4342-B048-85BDC9FD1C3A}</a:tableStyleId>
              </a:tblPr>
              <a:tblGrid>
                <a:gridCol w="5255626"/>
                <a:gridCol w="1673860"/>
              </a:tblGrid>
              <a:tr h="310543">
                <a:tc>
                  <a:txBody>
                    <a:bodyPr/>
                    <a:lstStyle/>
                    <a:p>
                      <a:pPr algn="ctr"/>
                      <a:r>
                        <a:rPr lang="en-US" sz="2400" dirty="0" smtClean="0">
                          <a:solidFill>
                            <a:srgbClr val="002060"/>
                          </a:solidFill>
                          <a:latin typeface="Arial" pitchFamily="34" charset="0"/>
                          <a:cs typeface="Arial" pitchFamily="34" charset="0"/>
                        </a:rPr>
                        <a:t>Items</a:t>
                      </a:r>
                      <a:endParaRPr lang="en-US" sz="2400" dirty="0">
                        <a:solidFill>
                          <a:srgbClr val="002060"/>
                        </a:solidFill>
                        <a:latin typeface="Arial" pitchFamily="34" charset="0"/>
                        <a:cs typeface="Arial" pitchFamily="34" charset="0"/>
                      </a:endParaRPr>
                    </a:p>
                  </a:txBody>
                  <a:tcPr>
                    <a:gradFill>
                      <a:gsLst>
                        <a:gs pos="0">
                          <a:srgbClr val="FFEFD1"/>
                        </a:gs>
                        <a:gs pos="64999">
                          <a:srgbClr val="F0EBD5"/>
                        </a:gs>
                        <a:gs pos="100000">
                          <a:srgbClr val="D1C39F"/>
                        </a:gs>
                      </a:gsLst>
                      <a:lin ang="2700000" scaled="0"/>
                    </a:gradFill>
                  </a:tcPr>
                </a:tc>
                <a:tc>
                  <a:txBody>
                    <a:bodyPr/>
                    <a:lstStyle/>
                    <a:p>
                      <a:pPr algn="ctr"/>
                      <a:r>
                        <a:rPr lang="en-US" sz="2400" dirty="0" smtClean="0">
                          <a:solidFill>
                            <a:srgbClr val="002060"/>
                          </a:solidFill>
                          <a:latin typeface="Arial" pitchFamily="34" charset="0"/>
                          <a:cs typeface="Arial" pitchFamily="34" charset="0"/>
                        </a:rPr>
                        <a:t>Cost </a:t>
                      </a:r>
                      <a:endParaRPr lang="en-US" sz="2400" dirty="0">
                        <a:solidFill>
                          <a:srgbClr val="002060"/>
                        </a:solidFill>
                        <a:latin typeface="Arial" pitchFamily="34" charset="0"/>
                        <a:cs typeface="Arial" pitchFamily="34" charset="0"/>
                      </a:endParaRPr>
                    </a:p>
                  </a:txBody>
                  <a:tcPr>
                    <a:gradFill>
                      <a:gsLst>
                        <a:gs pos="0">
                          <a:srgbClr val="FFEFD1"/>
                        </a:gs>
                        <a:gs pos="64999">
                          <a:srgbClr val="F0EBD5"/>
                        </a:gs>
                        <a:gs pos="100000">
                          <a:srgbClr val="D1C39F"/>
                        </a:gs>
                      </a:gsLst>
                      <a:lin ang="2700000" scaled="0"/>
                    </a:gradFill>
                  </a:tcPr>
                </a:tc>
              </a:tr>
              <a:tr h="705810">
                <a:tc>
                  <a:txBody>
                    <a:bodyPr/>
                    <a:lstStyle/>
                    <a:p>
                      <a:pPr marL="0" algn="l" rtl="0" eaLnBrk="1" latinLnBrk="0" hangingPunct="1"/>
                      <a:r>
                        <a:rPr kumimoji="0" lang="en-IN" sz="2400" b="1" kern="1200" dirty="0" smtClean="0">
                          <a:solidFill>
                            <a:srgbClr val="002060"/>
                          </a:solidFill>
                          <a:latin typeface="Calibri" pitchFamily="34" charset="0"/>
                          <a:ea typeface="+mn-ea"/>
                          <a:cs typeface="Calibri" pitchFamily="34" charset="0"/>
                        </a:rPr>
                        <a:t>Decision Support System planning</a:t>
                      </a:r>
                      <a:r>
                        <a:rPr kumimoji="0" lang="en-IN" sz="2400" b="1" kern="1200" baseline="0" dirty="0" smtClean="0">
                          <a:solidFill>
                            <a:srgbClr val="002060"/>
                          </a:solidFill>
                          <a:latin typeface="Calibri" pitchFamily="34" charset="0"/>
                          <a:ea typeface="+mn-ea"/>
                          <a:cs typeface="Calibri" pitchFamily="34" charset="0"/>
                        </a:rPr>
                        <a:t> and applications</a:t>
                      </a:r>
                      <a:endParaRPr kumimoji="0" lang="en-US" sz="2400" b="1" kern="1200" dirty="0">
                        <a:solidFill>
                          <a:srgbClr val="002060"/>
                        </a:solidFill>
                        <a:latin typeface="Calibri" pitchFamily="34" charset="0"/>
                        <a:ea typeface="+mn-ea"/>
                        <a:cs typeface="Calibri" pitchFamily="34" charset="0"/>
                      </a:endParaRPr>
                    </a:p>
                  </a:txBody>
                  <a:tcPr>
                    <a:gradFill>
                      <a:gsLst>
                        <a:gs pos="0">
                          <a:srgbClr val="FFEFD1"/>
                        </a:gs>
                        <a:gs pos="64999">
                          <a:srgbClr val="F0EBD5"/>
                        </a:gs>
                        <a:gs pos="100000">
                          <a:srgbClr val="D1C39F"/>
                        </a:gs>
                      </a:gsLst>
                      <a:lin ang="2700000" scaled="0"/>
                    </a:gradFill>
                  </a:tcPr>
                </a:tc>
                <a:tc>
                  <a:txBody>
                    <a:bodyPr/>
                    <a:lstStyle/>
                    <a:p>
                      <a:pPr marL="0" algn="l" rtl="0" eaLnBrk="1" latinLnBrk="0" hangingPunct="1"/>
                      <a:r>
                        <a:rPr kumimoji="0" lang="en-IN" sz="2400" b="1" kern="1200" dirty="0" smtClean="0">
                          <a:solidFill>
                            <a:srgbClr val="FF0000"/>
                          </a:solidFill>
                          <a:latin typeface="Calibri" pitchFamily="34" charset="0"/>
                          <a:ea typeface="+mn-ea"/>
                          <a:cs typeface="Calibri" pitchFamily="34" charset="0"/>
                        </a:rPr>
                        <a:t>14.5 </a:t>
                      </a:r>
                      <a:r>
                        <a:rPr kumimoji="0" lang="en-IN" sz="2400" b="1" kern="1200" dirty="0" err="1" smtClean="0">
                          <a:solidFill>
                            <a:srgbClr val="FF0000"/>
                          </a:solidFill>
                          <a:latin typeface="Calibri" pitchFamily="34" charset="0"/>
                          <a:ea typeface="+mn-ea"/>
                          <a:cs typeface="Calibri" pitchFamily="34" charset="0"/>
                        </a:rPr>
                        <a:t>Crore</a:t>
                      </a:r>
                      <a:endParaRPr kumimoji="0" lang="en-US" sz="2400" b="1" kern="1200" dirty="0">
                        <a:solidFill>
                          <a:srgbClr val="FF0000"/>
                        </a:solidFill>
                        <a:latin typeface="Calibri" pitchFamily="34" charset="0"/>
                        <a:ea typeface="+mn-ea"/>
                        <a:cs typeface="Calibri" pitchFamily="34" charset="0"/>
                      </a:endParaRPr>
                    </a:p>
                  </a:txBody>
                  <a:tcPr>
                    <a:gradFill>
                      <a:gsLst>
                        <a:gs pos="0">
                          <a:srgbClr val="FFEFD1"/>
                        </a:gs>
                        <a:gs pos="64999">
                          <a:srgbClr val="F0EBD5"/>
                        </a:gs>
                        <a:gs pos="100000">
                          <a:srgbClr val="D1C39F"/>
                        </a:gs>
                      </a:gsLst>
                      <a:lin ang="2700000" scaled="0"/>
                    </a:gradFill>
                  </a:tcPr>
                </a:tc>
              </a:tr>
              <a:tr h="689149">
                <a:tc>
                  <a:txBody>
                    <a:bodyPr/>
                    <a:lstStyle/>
                    <a:p>
                      <a:pPr marL="0" algn="l" rtl="0" eaLnBrk="1" latinLnBrk="0" hangingPunct="1"/>
                      <a:r>
                        <a:rPr kumimoji="0" lang="en-IN" sz="2400" b="1" kern="1200" dirty="0" smtClean="0">
                          <a:solidFill>
                            <a:srgbClr val="002060"/>
                          </a:solidFill>
                          <a:latin typeface="Calibri" pitchFamily="34" charset="0"/>
                          <a:ea typeface="+mn-ea"/>
                          <a:cs typeface="Calibri" pitchFamily="34" charset="0"/>
                        </a:rPr>
                        <a:t>Purpose Driven Studies</a:t>
                      </a:r>
                    </a:p>
                  </a:txBody>
                  <a:tcPr>
                    <a:gradFill>
                      <a:gsLst>
                        <a:gs pos="0">
                          <a:srgbClr val="FFEFD1"/>
                        </a:gs>
                        <a:gs pos="64999">
                          <a:srgbClr val="F0EBD5"/>
                        </a:gs>
                        <a:gs pos="100000">
                          <a:srgbClr val="D1C39F"/>
                        </a:gs>
                      </a:gsLst>
                      <a:lin ang="2700000" scaled="0"/>
                    </a:gradFill>
                  </a:tcPr>
                </a:tc>
                <a:tc>
                  <a:txBody>
                    <a:bodyPr/>
                    <a:lstStyle/>
                    <a:p>
                      <a:pPr marL="0" algn="l" rtl="0" eaLnBrk="1" latinLnBrk="0" hangingPunct="1"/>
                      <a:r>
                        <a:rPr kumimoji="0" lang="en-IN" sz="2400" b="1" kern="1200" dirty="0" smtClean="0">
                          <a:solidFill>
                            <a:srgbClr val="002060"/>
                          </a:solidFill>
                          <a:latin typeface="Calibri" pitchFamily="34" charset="0"/>
                          <a:ea typeface="+mn-ea"/>
                          <a:cs typeface="Calibri" pitchFamily="34" charset="0"/>
                        </a:rPr>
                        <a:t>11.0 </a:t>
                      </a:r>
                      <a:r>
                        <a:rPr kumimoji="0" lang="en-IN" sz="2400" b="1" kern="1200" dirty="0" err="1" smtClean="0">
                          <a:solidFill>
                            <a:srgbClr val="002060"/>
                          </a:solidFill>
                          <a:latin typeface="Calibri" pitchFamily="34" charset="0"/>
                          <a:ea typeface="+mn-ea"/>
                          <a:cs typeface="Calibri" pitchFamily="34" charset="0"/>
                        </a:rPr>
                        <a:t>Crore</a:t>
                      </a:r>
                      <a:endParaRPr kumimoji="0" lang="en-IN" sz="2400" b="1" kern="1200" dirty="0" smtClean="0">
                        <a:solidFill>
                          <a:srgbClr val="002060"/>
                        </a:solidFill>
                        <a:latin typeface="Calibri" pitchFamily="34" charset="0"/>
                        <a:ea typeface="+mn-ea"/>
                        <a:cs typeface="Calibri" pitchFamily="34" charset="0"/>
                      </a:endParaRPr>
                    </a:p>
                    <a:p>
                      <a:pPr marL="0" algn="l" rtl="0" eaLnBrk="1" latinLnBrk="0" hangingPunct="1"/>
                      <a:endParaRPr kumimoji="0" lang="en-US" sz="2400" b="1" kern="1200" dirty="0">
                        <a:solidFill>
                          <a:srgbClr val="0070C0"/>
                        </a:solidFill>
                        <a:latin typeface="Calibri" pitchFamily="34" charset="0"/>
                        <a:ea typeface="+mn-ea"/>
                        <a:cs typeface="Calibri" pitchFamily="34" charset="0"/>
                      </a:endParaRPr>
                    </a:p>
                  </a:txBody>
                  <a:tcPr>
                    <a:gradFill>
                      <a:gsLst>
                        <a:gs pos="0">
                          <a:srgbClr val="FFEFD1"/>
                        </a:gs>
                        <a:gs pos="64999">
                          <a:srgbClr val="F0EBD5"/>
                        </a:gs>
                        <a:gs pos="100000">
                          <a:srgbClr val="D1C39F"/>
                        </a:gs>
                      </a:gsLst>
                      <a:lin ang="2700000" scaled="0"/>
                    </a:gradFill>
                  </a:tcPr>
                </a:tc>
              </a:tr>
              <a:tr h="6891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400" b="1" kern="1200" dirty="0" smtClean="0">
                          <a:solidFill>
                            <a:srgbClr val="00682F"/>
                          </a:solidFill>
                          <a:latin typeface="Calibri" pitchFamily="34" charset="0"/>
                          <a:ea typeface="+mn-ea"/>
                          <a:cs typeface="Calibri" pitchFamily="34" charset="0"/>
                        </a:rPr>
                        <a:t>Sub total</a:t>
                      </a:r>
                    </a:p>
                    <a:p>
                      <a:pPr marL="0" algn="l" rtl="0" eaLnBrk="1" latinLnBrk="0" hangingPunct="1"/>
                      <a:endParaRPr kumimoji="0" lang="en-US" sz="2400" b="1" kern="1200" dirty="0">
                        <a:solidFill>
                          <a:srgbClr val="6446AE"/>
                        </a:solidFill>
                        <a:latin typeface="Calibri" pitchFamily="34" charset="0"/>
                        <a:ea typeface="+mn-ea"/>
                        <a:cs typeface="Calibri" pitchFamily="34" charset="0"/>
                      </a:endParaRPr>
                    </a:p>
                  </a:txBody>
                  <a:tcPr>
                    <a:solidFill>
                      <a:schemeClr val="bg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400" b="1" kern="1200" dirty="0" smtClean="0">
                          <a:solidFill>
                            <a:srgbClr val="6446AE"/>
                          </a:solidFill>
                          <a:latin typeface="Calibri" pitchFamily="34" charset="0"/>
                          <a:ea typeface="+mn-ea"/>
                          <a:cs typeface="Calibri" pitchFamily="34" charset="0"/>
                        </a:rPr>
                        <a:t>25.5 </a:t>
                      </a:r>
                      <a:r>
                        <a:rPr kumimoji="0" lang="en-US" sz="2400" b="1" kern="1200" dirty="0" err="1" smtClean="0">
                          <a:solidFill>
                            <a:srgbClr val="6446AE"/>
                          </a:solidFill>
                          <a:latin typeface="Calibri" pitchFamily="34" charset="0"/>
                          <a:ea typeface="+mn-ea"/>
                          <a:cs typeface="Calibri" pitchFamily="34" charset="0"/>
                        </a:rPr>
                        <a:t>Crore</a:t>
                      </a:r>
                      <a:endParaRPr kumimoji="0" lang="en-IN" sz="2400" b="1" kern="1200" dirty="0" smtClean="0">
                        <a:solidFill>
                          <a:srgbClr val="6446AE"/>
                        </a:solidFill>
                        <a:latin typeface="Calibri" pitchFamily="34" charset="0"/>
                        <a:ea typeface="+mn-ea"/>
                        <a:cs typeface="Calibri" pitchFamily="34" charset="0"/>
                      </a:endParaRPr>
                    </a:p>
                    <a:p>
                      <a:pPr marL="0" algn="l" rtl="0" eaLnBrk="1" latinLnBrk="0" hangingPunct="1"/>
                      <a:endParaRPr kumimoji="0" lang="en-US" sz="2400" b="1" kern="1200" dirty="0">
                        <a:solidFill>
                          <a:srgbClr val="6446AE"/>
                        </a:solidFill>
                        <a:latin typeface="Calibri" pitchFamily="34" charset="0"/>
                        <a:ea typeface="+mn-ea"/>
                        <a:cs typeface="Calibri" pitchFamily="34" charset="0"/>
                      </a:endParaRPr>
                    </a:p>
                  </a:txBody>
                  <a:tcPr>
                    <a:solidFill>
                      <a:schemeClr val="bg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0" y="1071546"/>
            <a:ext cx="9144063" cy="4724400"/>
          </a:xfrm>
        </p:spPr>
        <p:txBody>
          <a:bodyPr>
            <a:normAutofit/>
          </a:bodyPr>
          <a:lstStyle/>
          <a:p>
            <a:pPr marL="804863" lvl="1" indent="-457200">
              <a:spcBef>
                <a:spcPts val="0"/>
              </a:spcBef>
              <a:buClr>
                <a:srgbClr val="00682F"/>
              </a:buClr>
              <a:buSzPct val="100000"/>
              <a:buFont typeface="Wingdings" pitchFamily="2" charset="2"/>
              <a:buChar char="Ø"/>
            </a:pPr>
            <a:r>
              <a:rPr lang="en-IN" sz="3600" b="1" dirty="0" smtClean="0">
                <a:solidFill>
                  <a:srgbClr val="C00000"/>
                </a:solidFill>
                <a:latin typeface="Calibri" pitchFamily="34" charset="0"/>
                <a:cs typeface="Calibri" pitchFamily="34" charset="0"/>
              </a:rPr>
              <a:t>Component D: </a:t>
            </a:r>
            <a:r>
              <a:rPr lang="en-IN" sz="3600" b="1" dirty="0" smtClean="0">
                <a:solidFill>
                  <a:srgbClr val="0070C0"/>
                </a:solidFill>
                <a:latin typeface="Calibri" pitchFamily="34" charset="0"/>
                <a:cs typeface="Calibri" pitchFamily="34" charset="0"/>
              </a:rPr>
              <a:t>Institutions Capacity Enhancement</a:t>
            </a:r>
          </a:p>
          <a:p>
            <a:pPr marL="804863" lvl="1" indent="-457200">
              <a:spcBef>
                <a:spcPts val="0"/>
              </a:spcBef>
              <a:buClr>
                <a:srgbClr val="00682F"/>
              </a:buClr>
              <a:buSzPct val="100000"/>
              <a:buFont typeface="Wingdings" pitchFamily="2" charset="2"/>
              <a:buChar char="Ø"/>
            </a:pPr>
            <a:endParaRPr lang="en-IN" sz="3600" b="1" dirty="0" smtClean="0">
              <a:solidFill>
                <a:srgbClr val="0070C0"/>
              </a:solidFill>
              <a:latin typeface="Calibri" pitchFamily="34" charset="0"/>
              <a:cs typeface="Calibri" pitchFamily="34" charset="0"/>
            </a:endParaRPr>
          </a:p>
        </p:txBody>
      </p:sp>
      <p:sp>
        <p:nvSpPr>
          <p:cNvPr id="76802" name="Rectangle 2"/>
          <p:cNvSpPr>
            <a:spLocks noGrp="1" noChangeArrowheads="1"/>
          </p:cNvSpPr>
          <p:nvPr>
            <p:ph type="title"/>
          </p:nvPr>
        </p:nvSpPr>
        <p:spPr>
          <a:xfrm>
            <a:off x="0" y="0"/>
            <a:ext cx="9144000" cy="1143008"/>
          </a:xfrm>
          <a:solidFill>
            <a:srgbClr val="866DB7"/>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vert="horz" rtlCol="0" anchor="ctr" anchorCtr="0">
            <a:normAutofit fontScale="90000"/>
          </a:bodyPr>
          <a:lstStyle/>
          <a:p>
            <a:pPr lvl="1" algn="ctr" rtl="0">
              <a:spcBef>
                <a:spcPct val="0"/>
              </a:spcBef>
              <a:defRPr/>
            </a:pPr>
            <a:r>
              <a:rPr lang="en-US" sz="3600" b="1"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rPr>
              <a:t/>
            </a:r>
            <a:br>
              <a:rPr lang="en-US" sz="3600" b="1"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rPr>
            </a:br>
            <a:r>
              <a:rPr lang="en-US" sz="3600" b="1"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rPr>
              <a:t/>
            </a:r>
            <a:br>
              <a:rPr lang="en-US" sz="3600" b="1"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rPr>
            </a:br>
            <a:r>
              <a:rPr lang="en-US" sz="3600" b="1"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rPr>
              <a:t/>
            </a:r>
            <a:br>
              <a:rPr lang="en-US" sz="3600" b="1"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rPr>
            </a:br>
            <a:r>
              <a:rPr lang="en-US" sz="3600" b="1"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rPr>
              <a:t/>
            </a:r>
            <a:br>
              <a:rPr lang="en-US" sz="3600" b="1"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rPr>
            </a:br>
            <a:r>
              <a:rPr lang="en-US" sz="5400" b="1" spc="-100" dirty="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Calibri" pitchFamily="34" charset="0"/>
                <a:ea typeface="+mn-ea"/>
                <a:cs typeface="Calibri" pitchFamily="34" charset="0"/>
              </a:rPr>
              <a:t> </a:t>
            </a:r>
            <a:r>
              <a:rPr lang="en-US" sz="4400" b="1" spc="-100" dirty="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Calibri" pitchFamily="34" charset="0"/>
                <a:ea typeface="+mn-ea"/>
                <a:cs typeface="Calibri" pitchFamily="34" charset="0"/>
              </a:rPr>
              <a:t>BUDGET AT A GLANCE UNDER NHP </a:t>
            </a:r>
            <a:r>
              <a:rPr lang="en-US" sz="4900" b="1"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rPr>
              <a:t/>
            </a:r>
            <a:br>
              <a:rPr lang="en-US" sz="4900" b="1"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rPr>
            </a:br>
            <a:r>
              <a:rPr lang="en-US" sz="3600" b="1"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rPr>
              <a:t/>
            </a:r>
            <a:br>
              <a:rPr lang="en-US" sz="3600" b="1"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rPr>
            </a:br>
            <a:r>
              <a:rPr lang="en-US" sz="3600" b="1"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rPr>
              <a:t/>
            </a:r>
            <a:br>
              <a:rPr lang="en-US" sz="3600" b="1"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rPr>
            </a:br>
            <a:r>
              <a:rPr lang="en-US" sz="3600" b="1"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rPr>
              <a:t/>
            </a:r>
            <a:br>
              <a:rPr lang="en-US" sz="3600" b="1"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rPr>
            </a:br>
            <a:endParaRPr lang="en-US" sz="3600" b="1" spc="-100" dirty="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ea typeface="+mj-ea"/>
              <a:cs typeface="Calibri" pitchFamily="34" charset="0"/>
            </a:endParaRPr>
          </a:p>
        </p:txBody>
      </p:sp>
      <p:graphicFrame>
        <p:nvGraphicFramePr>
          <p:cNvPr id="4" name="Table 3"/>
          <p:cNvGraphicFramePr>
            <a:graphicFrameLocks noGrp="1"/>
          </p:cNvGraphicFramePr>
          <p:nvPr/>
        </p:nvGraphicFramePr>
        <p:xfrm>
          <a:off x="285720" y="2296903"/>
          <a:ext cx="8715436" cy="4236969"/>
        </p:xfrm>
        <a:graphic>
          <a:graphicData uri="http://schemas.openxmlformats.org/drawingml/2006/table">
            <a:tbl>
              <a:tblPr firstRow="1" bandRow="1">
                <a:tableStyleId>{5C22544A-7EE6-4342-B048-85BDC9FD1C3A}</a:tableStyleId>
              </a:tblPr>
              <a:tblGrid>
                <a:gridCol w="6853163"/>
                <a:gridCol w="1862273"/>
              </a:tblGrid>
              <a:tr h="357043">
                <a:tc>
                  <a:txBody>
                    <a:bodyPr/>
                    <a:lstStyle/>
                    <a:p>
                      <a:pPr algn="ctr"/>
                      <a:r>
                        <a:rPr lang="en-US" sz="2400" dirty="0" smtClean="0">
                          <a:solidFill>
                            <a:srgbClr val="002060"/>
                          </a:solidFill>
                          <a:latin typeface="Arial" pitchFamily="34" charset="0"/>
                          <a:cs typeface="Arial" pitchFamily="34" charset="0"/>
                        </a:rPr>
                        <a:t>Items</a:t>
                      </a:r>
                      <a:endParaRPr lang="en-US" sz="2400" dirty="0">
                        <a:solidFill>
                          <a:srgbClr val="002060"/>
                        </a:solidFill>
                        <a:latin typeface="Arial" pitchFamily="34" charset="0"/>
                        <a:cs typeface="Arial" pitchFamily="34" charset="0"/>
                      </a:endParaRPr>
                    </a:p>
                  </a:txBody>
                  <a:tcPr>
                    <a:gradFill>
                      <a:gsLst>
                        <a:gs pos="0">
                          <a:srgbClr val="FFEFD1"/>
                        </a:gs>
                        <a:gs pos="64999">
                          <a:srgbClr val="F0EBD5"/>
                        </a:gs>
                        <a:gs pos="100000">
                          <a:srgbClr val="D1C39F"/>
                        </a:gs>
                      </a:gsLst>
                      <a:lin ang="2700000" scaled="0"/>
                    </a:gradFill>
                  </a:tcPr>
                </a:tc>
                <a:tc>
                  <a:txBody>
                    <a:bodyPr/>
                    <a:lstStyle/>
                    <a:p>
                      <a:pPr algn="ctr"/>
                      <a:r>
                        <a:rPr lang="en-US" sz="2400" dirty="0" smtClean="0">
                          <a:solidFill>
                            <a:srgbClr val="002060"/>
                          </a:solidFill>
                          <a:latin typeface="Arial" pitchFamily="34" charset="0"/>
                          <a:cs typeface="Arial" pitchFamily="34" charset="0"/>
                        </a:rPr>
                        <a:t>Cost </a:t>
                      </a:r>
                      <a:endParaRPr lang="en-US" sz="2400" dirty="0">
                        <a:solidFill>
                          <a:srgbClr val="002060"/>
                        </a:solidFill>
                        <a:latin typeface="Arial" pitchFamily="34" charset="0"/>
                        <a:cs typeface="Arial" pitchFamily="34" charset="0"/>
                      </a:endParaRPr>
                    </a:p>
                  </a:txBody>
                  <a:tcPr>
                    <a:gradFill>
                      <a:gsLst>
                        <a:gs pos="0">
                          <a:srgbClr val="FFEFD1"/>
                        </a:gs>
                        <a:gs pos="64999">
                          <a:srgbClr val="F0EBD5"/>
                        </a:gs>
                        <a:gs pos="100000">
                          <a:srgbClr val="D1C39F"/>
                        </a:gs>
                      </a:gsLst>
                      <a:lin ang="2700000" scaled="0"/>
                    </a:gradFill>
                  </a:tcPr>
                </a:tc>
              </a:tr>
              <a:tr h="386796">
                <a:tc>
                  <a:txBody>
                    <a:bodyPr/>
                    <a:lstStyle/>
                    <a:p>
                      <a:pPr marL="0" algn="l" rtl="0" eaLnBrk="1" latinLnBrk="0" hangingPunct="1"/>
                      <a:r>
                        <a:rPr kumimoji="0" lang="en-IN" sz="2000" b="1" kern="1200" dirty="0" smtClean="0">
                          <a:solidFill>
                            <a:srgbClr val="002060"/>
                          </a:solidFill>
                          <a:latin typeface="Calibri" pitchFamily="34" charset="0"/>
                          <a:ea typeface="+mn-ea"/>
                          <a:cs typeface="Calibri" pitchFamily="34" charset="0"/>
                        </a:rPr>
                        <a:t>Centre of Excellence for modelling  and </a:t>
                      </a:r>
                      <a:r>
                        <a:rPr kumimoji="0" lang="en-IN" sz="2000" b="1" kern="1200" dirty="0" err="1" smtClean="0">
                          <a:solidFill>
                            <a:srgbClr val="002060"/>
                          </a:solidFill>
                          <a:latin typeface="Calibri" pitchFamily="34" charset="0"/>
                          <a:ea typeface="+mn-ea"/>
                          <a:cs typeface="Calibri" pitchFamily="34" charset="0"/>
                        </a:rPr>
                        <a:t>Waterpedia</a:t>
                      </a:r>
                      <a:endParaRPr kumimoji="0" lang="en-US" sz="2000" b="1" kern="1200" dirty="0" smtClean="0">
                        <a:solidFill>
                          <a:srgbClr val="002060"/>
                        </a:solidFill>
                        <a:latin typeface="Calibri" pitchFamily="34" charset="0"/>
                        <a:ea typeface="+mn-ea"/>
                        <a:cs typeface="Calibri" pitchFamily="34" charset="0"/>
                      </a:endParaRPr>
                    </a:p>
                  </a:txBody>
                  <a:tcPr>
                    <a:gradFill>
                      <a:gsLst>
                        <a:gs pos="0">
                          <a:srgbClr val="FFEFD1"/>
                        </a:gs>
                        <a:gs pos="64999">
                          <a:srgbClr val="F0EBD5"/>
                        </a:gs>
                        <a:gs pos="100000">
                          <a:srgbClr val="D1C39F"/>
                        </a:gs>
                      </a:gsLst>
                      <a:lin ang="2700000" scaled="0"/>
                    </a:gradFill>
                  </a:tcPr>
                </a:tc>
                <a:tc>
                  <a:txBody>
                    <a:bodyPr/>
                    <a:lstStyle/>
                    <a:p>
                      <a:pPr marL="0" algn="l" rtl="0" eaLnBrk="1" latinLnBrk="0" hangingPunct="1"/>
                      <a:r>
                        <a:rPr kumimoji="0" lang="en-IN" sz="2000" b="1" kern="1200" dirty="0" smtClean="0">
                          <a:solidFill>
                            <a:srgbClr val="002060"/>
                          </a:solidFill>
                          <a:latin typeface="Calibri" pitchFamily="34" charset="0"/>
                          <a:ea typeface="+mn-ea"/>
                          <a:cs typeface="Calibri" pitchFamily="34" charset="0"/>
                        </a:rPr>
                        <a:t>5.0 </a:t>
                      </a:r>
                      <a:r>
                        <a:rPr kumimoji="0" lang="en-IN" sz="2000" b="1" kern="1200" dirty="0" err="1" smtClean="0">
                          <a:solidFill>
                            <a:srgbClr val="002060"/>
                          </a:solidFill>
                          <a:latin typeface="Calibri" pitchFamily="34" charset="0"/>
                          <a:ea typeface="+mn-ea"/>
                          <a:cs typeface="Calibri" pitchFamily="34" charset="0"/>
                        </a:rPr>
                        <a:t>Crore</a:t>
                      </a:r>
                      <a:endParaRPr kumimoji="0" lang="en-US" sz="2000" b="1" kern="1200" dirty="0" smtClean="0">
                        <a:solidFill>
                          <a:srgbClr val="002060"/>
                        </a:solidFill>
                        <a:latin typeface="Calibri" pitchFamily="34" charset="0"/>
                        <a:ea typeface="+mn-ea"/>
                        <a:cs typeface="Calibri" pitchFamily="34" charset="0"/>
                      </a:endParaRPr>
                    </a:p>
                  </a:txBody>
                  <a:tcPr>
                    <a:gradFill>
                      <a:gsLst>
                        <a:gs pos="0">
                          <a:srgbClr val="FFEFD1"/>
                        </a:gs>
                        <a:gs pos="64999">
                          <a:srgbClr val="F0EBD5"/>
                        </a:gs>
                        <a:gs pos="100000">
                          <a:srgbClr val="D1C39F"/>
                        </a:gs>
                      </a:gsLst>
                      <a:lin ang="2700000" scaled="0"/>
                    </a:gradFill>
                  </a:tcPr>
                </a:tc>
              </a:tr>
              <a:tr h="386796">
                <a:tc>
                  <a:txBody>
                    <a:bodyPr/>
                    <a:lstStyle/>
                    <a:p>
                      <a:pPr marL="0" algn="l" rtl="0" eaLnBrk="1" latinLnBrk="0" hangingPunct="1"/>
                      <a:r>
                        <a:rPr kumimoji="0" lang="en-IN" sz="2000" b="1" kern="1200" dirty="0" smtClean="0">
                          <a:solidFill>
                            <a:srgbClr val="002060"/>
                          </a:solidFill>
                          <a:latin typeface="Calibri" pitchFamily="34" charset="0"/>
                          <a:ea typeface="+mn-ea"/>
                          <a:cs typeface="Calibri" pitchFamily="34" charset="0"/>
                        </a:rPr>
                        <a:t>Project Management Unit</a:t>
                      </a:r>
                      <a:endParaRPr kumimoji="0" lang="en-US" sz="2000" b="1" kern="1200" dirty="0" smtClean="0">
                        <a:solidFill>
                          <a:srgbClr val="002060"/>
                        </a:solidFill>
                        <a:latin typeface="Calibri" pitchFamily="34" charset="0"/>
                        <a:ea typeface="+mn-ea"/>
                        <a:cs typeface="Calibri" pitchFamily="34" charset="0"/>
                      </a:endParaRPr>
                    </a:p>
                  </a:txBody>
                  <a:tcPr>
                    <a:gradFill>
                      <a:gsLst>
                        <a:gs pos="0">
                          <a:srgbClr val="FFEFD1"/>
                        </a:gs>
                        <a:gs pos="64999">
                          <a:srgbClr val="F0EBD5"/>
                        </a:gs>
                        <a:gs pos="100000">
                          <a:srgbClr val="D1C39F"/>
                        </a:gs>
                      </a:gsLst>
                      <a:lin ang="2700000" scaled="0"/>
                    </a:gradFill>
                  </a:tcPr>
                </a:tc>
                <a:tc>
                  <a:txBody>
                    <a:bodyPr/>
                    <a:lstStyle/>
                    <a:p>
                      <a:pPr marL="0" algn="l" rtl="0" eaLnBrk="1" latinLnBrk="0" hangingPunct="1"/>
                      <a:r>
                        <a:rPr kumimoji="0" lang="en-IN" sz="2000" b="1" kern="1200" dirty="0" smtClean="0">
                          <a:solidFill>
                            <a:srgbClr val="002060"/>
                          </a:solidFill>
                          <a:latin typeface="Calibri" pitchFamily="34" charset="0"/>
                          <a:ea typeface="+mn-ea"/>
                          <a:cs typeface="Calibri" pitchFamily="34" charset="0"/>
                        </a:rPr>
                        <a:t>1.5 </a:t>
                      </a:r>
                      <a:r>
                        <a:rPr kumimoji="0" lang="en-IN" sz="2000" b="1" kern="1200" dirty="0" err="1" smtClean="0">
                          <a:solidFill>
                            <a:srgbClr val="002060"/>
                          </a:solidFill>
                          <a:latin typeface="Calibri" pitchFamily="34" charset="0"/>
                          <a:ea typeface="+mn-ea"/>
                          <a:cs typeface="Calibri" pitchFamily="34" charset="0"/>
                        </a:rPr>
                        <a:t>Crore</a:t>
                      </a:r>
                      <a:endParaRPr kumimoji="0" lang="en-US" sz="2000" b="1" kern="1200" dirty="0" smtClean="0">
                        <a:solidFill>
                          <a:srgbClr val="002060"/>
                        </a:solidFill>
                        <a:latin typeface="Calibri" pitchFamily="34" charset="0"/>
                        <a:ea typeface="+mn-ea"/>
                        <a:cs typeface="Calibri" pitchFamily="34" charset="0"/>
                      </a:endParaRPr>
                    </a:p>
                  </a:txBody>
                  <a:tcPr>
                    <a:gradFill>
                      <a:gsLst>
                        <a:gs pos="0">
                          <a:srgbClr val="FFEFD1"/>
                        </a:gs>
                        <a:gs pos="64999">
                          <a:srgbClr val="F0EBD5"/>
                        </a:gs>
                        <a:gs pos="100000">
                          <a:srgbClr val="D1C39F"/>
                        </a:gs>
                      </a:gsLst>
                      <a:lin ang="2700000" scaled="0"/>
                    </a:gradFill>
                  </a:tcPr>
                </a:tc>
              </a:tr>
              <a:tr h="386796">
                <a:tc>
                  <a:txBody>
                    <a:bodyPr/>
                    <a:lstStyle/>
                    <a:p>
                      <a:pPr marL="0" algn="l" rtl="0" eaLnBrk="1" latinLnBrk="0" hangingPunct="1"/>
                      <a:r>
                        <a:rPr kumimoji="0" lang="en-IN" sz="2000" b="1" kern="1200" dirty="0" smtClean="0">
                          <a:solidFill>
                            <a:srgbClr val="002060"/>
                          </a:solidFill>
                          <a:latin typeface="Calibri" pitchFamily="34" charset="0"/>
                          <a:ea typeface="+mn-ea"/>
                          <a:cs typeface="Calibri" pitchFamily="34" charset="0"/>
                        </a:rPr>
                        <a:t>Strengthened Partnerships and study tours</a:t>
                      </a:r>
                      <a:endParaRPr kumimoji="0" lang="en-US" sz="2000" b="1" kern="1200" dirty="0" smtClean="0">
                        <a:solidFill>
                          <a:srgbClr val="002060"/>
                        </a:solidFill>
                        <a:latin typeface="Calibri" pitchFamily="34" charset="0"/>
                        <a:ea typeface="+mn-ea"/>
                        <a:cs typeface="Calibri" pitchFamily="34" charset="0"/>
                      </a:endParaRPr>
                    </a:p>
                  </a:txBody>
                  <a:tcPr>
                    <a:gradFill>
                      <a:gsLst>
                        <a:gs pos="0">
                          <a:srgbClr val="FFEFD1"/>
                        </a:gs>
                        <a:gs pos="64999">
                          <a:srgbClr val="F0EBD5"/>
                        </a:gs>
                        <a:gs pos="100000">
                          <a:srgbClr val="D1C39F"/>
                        </a:gs>
                      </a:gsLst>
                      <a:lin ang="2700000" scaled="0"/>
                    </a:gradFill>
                  </a:tcPr>
                </a:tc>
                <a:tc>
                  <a:txBody>
                    <a:bodyPr/>
                    <a:lstStyle/>
                    <a:p>
                      <a:pPr marL="0" algn="l" rtl="0" eaLnBrk="1" latinLnBrk="0" hangingPunct="1"/>
                      <a:r>
                        <a:rPr kumimoji="0" lang="en-IN" sz="2000" b="1" kern="1200" dirty="0" smtClean="0">
                          <a:solidFill>
                            <a:srgbClr val="002060"/>
                          </a:solidFill>
                          <a:latin typeface="Calibri" pitchFamily="34" charset="0"/>
                          <a:ea typeface="+mn-ea"/>
                          <a:cs typeface="Calibri" pitchFamily="34" charset="0"/>
                        </a:rPr>
                        <a:t>5.0 </a:t>
                      </a:r>
                      <a:r>
                        <a:rPr kumimoji="0" lang="en-IN" sz="2000" b="1" kern="1200" dirty="0" err="1" smtClean="0">
                          <a:solidFill>
                            <a:srgbClr val="002060"/>
                          </a:solidFill>
                          <a:latin typeface="Calibri" pitchFamily="34" charset="0"/>
                          <a:ea typeface="+mn-ea"/>
                          <a:cs typeface="Calibri" pitchFamily="34" charset="0"/>
                        </a:rPr>
                        <a:t>Crore</a:t>
                      </a:r>
                      <a:endParaRPr kumimoji="0" lang="en-US" sz="2000" b="1" kern="1200" dirty="0" smtClean="0">
                        <a:solidFill>
                          <a:srgbClr val="002060"/>
                        </a:solidFill>
                        <a:latin typeface="Calibri" pitchFamily="34" charset="0"/>
                        <a:ea typeface="+mn-ea"/>
                        <a:cs typeface="Calibri" pitchFamily="34" charset="0"/>
                      </a:endParaRPr>
                    </a:p>
                  </a:txBody>
                  <a:tcPr>
                    <a:gradFill>
                      <a:gsLst>
                        <a:gs pos="0">
                          <a:srgbClr val="FFEFD1"/>
                        </a:gs>
                        <a:gs pos="64999">
                          <a:srgbClr val="F0EBD5"/>
                        </a:gs>
                        <a:gs pos="100000">
                          <a:srgbClr val="D1C39F"/>
                        </a:gs>
                      </a:gsLst>
                      <a:lin ang="2700000" scaled="0"/>
                    </a:gradFill>
                  </a:tcPr>
                </a:tc>
              </a:tr>
              <a:tr h="684332">
                <a:tc>
                  <a:txBody>
                    <a:bodyPr/>
                    <a:lstStyle/>
                    <a:p>
                      <a:pPr marL="0" algn="l" rtl="0" eaLnBrk="1" latinLnBrk="0" hangingPunct="1"/>
                      <a:r>
                        <a:rPr kumimoji="0" lang="en-IN" sz="2000" b="1" kern="1200" dirty="0" smtClean="0">
                          <a:solidFill>
                            <a:srgbClr val="002060"/>
                          </a:solidFill>
                          <a:latin typeface="Calibri" pitchFamily="34" charset="0"/>
                          <a:ea typeface="+mn-ea"/>
                          <a:cs typeface="Calibri" pitchFamily="34" charset="0"/>
                        </a:rPr>
                        <a:t>Class room Training/Meetings  and multi-media distance learning and seminar/Certificate, diploma courses etc.</a:t>
                      </a:r>
                      <a:endParaRPr kumimoji="0" lang="en-US" sz="2000" b="1" kern="1200" dirty="0" smtClean="0">
                        <a:solidFill>
                          <a:srgbClr val="002060"/>
                        </a:solidFill>
                        <a:latin typeface="Calibri" pitchFamily="34" charset="0"/>
                        <a:ea typeface="+mn-ea"/>
                        <a:cs typeface="Calibri" pitchFamily="34" charset="0"/>
                      </a:endParaRPr>
                    </a:p>
                  </a:txBody>
                  <a:tcPr>
                    <a:gradFill>
                      <a:gsLst>
                        <a:gs pos="0">
                          <a:srgbClr val="FFEFD1"/>
                        </a:gs>
                        <a:gs pos="64999">
                          <a:srgbClr val="F0EBD5"/>
                        </a:gs>
                        <a:gs pos="100000">
                          <a:srgbClr val="D1C39F"/>
                        </a:gs>
                      </a:gsLst>
                      <a:lin ang="2700000" scaled="0"/>
                    </a:gradFill>
                  </a:tcPr>
                </a:tc>
                <a:tc>
                  <a:txBody>
                    <a:bodyPr/>
                    <a:lstStyle/>
                    <a:p>
                      <a:pPr marL="0" algn="l" rtl="0" eaLnBrk="1" latinLnBrk="0" hangingPunct="1"/>
                      <a:r>
                        <a:rPr kumimoji="0" lang="en-IN" sz="2000" b="1" kern="1200" dirty="0" smtClean="0">
                          <a:solidFill>
                            <a:srgbClr val="002060"/>
                          </a:solidFill>
                          <a:latin typeface="Calibri" pitchFamily="34" charset="0"/>
                          <a:ea typeface="+mn-ea"/>
                          <a:cs typeface="Calibri" pitchFamily="34" charset="0"/>
                        </a:rPr>
                        <a:t>9.5 </a:t>
                      </a:r>
                      <a:r>
                        <a:rPr kumimoji="0" lang="en-IN" sz="2000" b="1" kern="1200" dirty="0" err="1" smtClean="0">
                          <a:solidFill>
                            <a:srgbClr val="002060"/>
                          </a:solidFill>
                          <a:latin typeface="Calibri" pitchFamily="34" charset="0"/>
                          <a:ea typeface="+mn-ea"/>
                          <a:cs typeface="Calibri" pitchFamily="34" charset="0"/>
                        </a:rPr>
                        <a:t>Crore</a:t>
                      </a:r>
                      <a:endParaRPr kumimoji="0" lang="en-US" sz="2000" b="1" kern="1200" dirty="0" smtClean="0">
                        <a:solidFill>
                          <a:srgbClr val="002060"/>
                        </a:solidFill>
                        <a:latin typeface="Calibri" pitchFamily="34" charset="0"/>
                        <a:ea typeface="+mn-ea"/>
                        <a:cs typeface="Calibri" pitchFamily="34" charset="0"/>
                      </a:endParaRPr>
                    </a:p>
                  </a:txBody>
                  <a:tcPr>
                    <a:gradFill>
                      <a:gsLst>
                        <a:gs pos="0">
                          <a:srgbClr val="FFEFD1"/>
                        </a:gs>
                        <a:gs pos="64999">
                          <a:srgbClr val="F0EBD5"/>
                        </a:gs>
                        <a:gs pos="100000">
                          <a:srgbClr val="D1C39F"/>
                        </a:gs>
                      </a:gsLst>
                      <a:lin ang="2700000" scaled="0"/>
                    </a:gradFill>
                  </a:tcPr>
                </a:tc>
              </a:tr>
              <a:tr h="386796">
                <a:tc>
                  <a:txBody>
                    <a:bodyPr/>
                    <a:lstStyle/>
                    <a:p>
                      <a:pPr marL="0" algn="l" rtl="0" eaLnBrk="1" latinLnBrk="0" hangingPunct="1"/>
                      <a:r>
                        <a:rPr kumimoji="0" lang="en-IN" sz="2000" b="1" kern="1200" dirty="0" smtClean="0">
                          <a:solidFill>
                            <a:srgbClr val="002060"/>
                          </a:solidFill>
                          <a:latin typeface="Calibri" pitchFamily="34" charset="0"/>
                          <a:ea typeface="+mn-ea"/>
                          <a:cs typeface="Calibri" pitchFamily="34" charset="0"/>
                        </a:rPr>
                        <a:t>Incremental staff cost </a:t>
                      </a:r>
                      <a:endParaRPr kumimoji="0" lang="en-US" sz="2000" b="1" kern="1200" dirty="0" smtClean="0">
                        <a:solidFill>
                          <a:srgbClr val="002060"/>
                        </a:solidFill>
                        <a:latin typeface="Calibri" pitchFamily="34" charset="0"/>
                        <a:ea typeface="+mn-ea"/>
                        <a:cs typeface="Calibri" pitchFamily="34" charset="0"/>
                      </a:endParaRPr>
                    </a:p>
                  </a:txBody>
                  <a:tcPr>
                    <a:gradFill>
                      <a:gsLst>
                        <a:gs pos="0">
                          <a:srgbClr val="FFEFD1"/>
                        </a:gs>
                        <a:gs pos="64999">
                          <a:srgbClr val="F0EBD5"/>
                        </a:gs>
                        <a:gs pos="100000">
                          <a:srgbClr val="D1C39F"/>
                        </a:gs>
                      </a:gsLst>
                      <a:lin ang="2700000" scaled="0"/>
                    </a:gradFill>
                  </a:tcPr>
                </a:tc>
                <a:tc>
                  <a:txBody>
                    <a:bodyPr/>
                    <a:lstStyle/>
                    <a:p>
                      <a:pPr marL="0" algn="l" rtl="0" eaLnBrk="1" latinLnBrk="0" hangingPunct="1"/>
                      <a:r>
                        <a:rPr kumimoji="0" lang="en-IN" sz="2000" b="1" kern="1200" dirty="0" smtClean="0">
                          <a:solidFill>
                            <a:srgbClr val="002060"/>
                          </a:solidFill>
                          <a:latin typeface="Calibri" pitchFamily="34" charset="0"/>
                          <a:ea typeface="+mn-ea"/>
                          <a:cs typeface="Calibri" pitchFamily="34" charset="0"/>
                        </a:rPr>
                        <a:t>26.0 </a:t>
                      </a:r>
                      <a:r>
                        <a:rPr kumimoji="0" lang="en-IN" sz="2000" b="1" kern="1200" dirty="0" err="1" smtClean="0">
                          <a:solidFill>
                            <a:srgbClr val="002060"/>
                          </a:solidFill>
                          <a:latin typeface="Calibri" pitchFamily="34" charset="0"/>
                          <a:ea typeface="+mn-ea"/>
                          <a:cs typeface="Calibri" pitchFamily="34" charset="0"/>
                        </a:rPr>
                        <a:t>Crore</a:t>
                      </a:r>
                      <a:endParaRPr kumimoji="0" lang="en-US" sz="2000" b="1" kern="1200" dirty="0" smtClean="0">
                        <a:solidFill>
                          <a:srgbClr val="002060"/>
                        </a:solidFill>
                        <a:latin typeface="Calibri" pitchFamily="34" charset="0"/>
                        <a:ea typeface="+mn-ea"/>
                        <a:cs typeface="Calibri" pitchFamily="34" charset="0"/>
                      </a:endParaRPr>
                    </a:p>
                  </a:txBody>
                  <a:tcPr>
                    <a:gradFill>
                      <a:gsLst>
                        <a:gs pos="0">
                          <a:srgbClr val="FFEFD1"/>
                        </a:gs>
                        <a:gs pos="64999">
                          <a:srgbClr val="F0EBD5"/>
                        </a:gs>
                        <a:gs pos="100000">
                          <a:srgbClr val="D1C39F"/>
                        </a:gs>
                      </a:gsLst>
                      <a:lin ang="2700000" scaled="0"/>
                    </a:gradFill>
                  </a:tcPr>
                </a:tc>
              </a:tr>
              <a:tr h="386796">
                <a:tc>
                  <a:txBody>
                    <a:bodyPr/>
                    <a:lstStyle/>
                    <a:p>
                      <a:pPr marL="0" algn="l" rtl="0" eaLnBrk="1" latinLnBrk="0" hangingPunct="1"/>
                      <a:r>
                        <a:rPr kumimoji="0" lang="en-IN" sz="2000" b="1" kern="1200" dirty="0" smtClean="0">
                          <a:solidFill>
                            <a:srgbClr val="002060"/>
                          </a:solidFill>
                          <a:latin typeface="Calibri" pitchFamily="34" charset="0"/>
                          <a:ea typeface="+mn-ea"/>
                          <a:cs typeface="Calibri" pitchFamily="34" charset="0"/>
                        </a:rPr>
                        <a:t>Recurrent O &amp; M cost</a:t>
                      </a:r>
                    </a:p>
                  </a:txBody>
                  <a:tcPr>
                    <a:gradFill>
                      <a:gsLst>
                        <a:gs pos="0">
                          <a:srgbClr val="FFEFD1"/>
                        </a:gs>
                        <a:gs pos="64999">
                          <a:srgbClr val="F0EBD5"/>
                        </a:gs>
                        <a:gs pos="100000">
                          <a:srgbClr val="D1C39F"/>
                        </a:gs>
                      </a:gsLst>
                      <a:lin ang="2700000" scaled="0"/>
                    </a:gradFill>
                  </a:tcPr>
                </a:tc>
                <a:tc>
                  <a:txBody>
                    <a:bodyPr/>
                    <a:lstStyle/>
                    <a:p>
                      <a:pPr marL="0" algn="l" rtl="0" eaLnBrk="1" latinLnBrk="0" hangingPunct="1"/>
                      <a:r>
                        <a:rPr kumimoji="0" lang="en-IN" sz="2000" b="1" kern="1200" dirty="0" smtClean="0">
                          <a:solidFill>
                            <a:srgbClr val="002060"/>
                          </a:solidFill>
                          <a:latin typeface="Calibri" pitchFamily="34" charset="0"/>
                          <a:ea typeface="+mn-ea"/>
                          <a:cs typeface="Calibri" pitchFamily="34" charset="0"/>
                        </a:rPr>
                        <a:t>1.75 </a:t>
                      </a:r>
                      <a:r>
                        <a:rPr kumimoji="0" lang="en-IN" sz="2000" b="1" kern="1200" dirty="0" err="1" smtClean="0">
                          <a:solidFill>
                            <a:srgbClr val="002060"/>
                          </a:solidFill>
                          <a:latin typeface="Calibri" pitchFamily="34" charset="0"/>
                          <a:ea typeface="+mn-ea"/>
                          <a:cs typeface="Calibri" pitchFamily="34" charset="0"/>
                        </a:rPr>
                        <a:t>Crore</a:t>
                      </a:r>
                      <a:endParaRPr kumimoji="0" lang="en-US" sz="2000" b="1" kern="1200" dirty="0" smtClean="0">
                        <a:solidFill>
                          <a:srgbClr val="002060"/>
                        </a:solidFill>
                        <a:latin typeface="Calibri" pitchFamily="34" charset="0"/>
                        <a:ea typeface="+mn-ea"/>
                        <a:cs typeface="Calibri" pitchFamily="34" charset="0"/>
                      </a:endParaRPr>
                    </a:p>
                  </a:txBody>
                  <a:tcPr>
                    <a:gradFill>
                      <a:gsLst>
                        <a:gs pos="0">
                          <a:srgbClr val="FFEFD1"/>
                        </a:gs>
                        <a:gs pos="64999">
                          <a:srgbClr val="F0EBD5"/>
                        </a:gs>
                        <a:gs pos="100000">
                          <a:srgbClr val="D1C39F"/>
                        </a:gs>
                      </a:gsLst>
                      <a:lin ang="2700000" scaled="0"/>
                    </a:gradFill>
                  </a:tcPr>
                </a:tc>
              </a:tr>
              <a:tr h="4157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400" b="1" kern="1200" dirty="0" smtClean="0">
                          <a:solidFill>
                            <a:srgbClr val="00682F"/>
                          </a:solidFill>
                          <a:latin typeface="Calibri" pitchFamily="34" charset="0"/>
                          <a:ea typeface="+mn-ea"/>
                          <a:cs typeface="Calibri" pitchFamily="34" charset="0"/>
                        </a:rPr>
                        <a:t>Sub total</a:t>
                      </a:r>
                    </a:p>
                  </a:txBody>
                  <a:tcPr>
                    <a:solidFill>
                      <a:schemeClr val="bg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b="1" kern="1200" dirty="0" smtClean="0">
                          <a:solidFill>
                            <a:srgbClr val="6446AE"/>
                          </a:solidFill>
                          <a:latin typeface="Calibri" pitchFamily="34" charset="0"/>
                          <a:ea typeface="+mn-ea"/>
                          <a:cs typeface="Calibri" pitchFamily="34" charset="0"/>
                        </a:rPr>
                        <a:t>48.75 </a:t>
                      </a:r>
                      <a:r>
                        <a:rPr kumimoji="0" lang="en-US" sz="2000" b="1" kern="1200" dirty="0" err="1" smtClean="0">
                          <a:solidFill>
                            <a:srgbClr val="6446AE"/>
                          </a:solidFill>
                          <a:latin typeface="Calibri" pitchFamily="34" charset="0"/>
                          <a:ea typeface="+mn-ea"/>
                          <a:cs typeface="Calibri" pitchFamily="34" charset="0"/>
                        </a:rPr>
                        <a:t>Crore</a:t>
                      </a:r>
                      <a:endParaRPr kumimoji="0" lang="en-US" sz="2000" b="1" kern="1200" dirty="0" smtClean="0">
                        <a:solidFill>
                          <a:srgbClr val="6446AE"/>
                        </a:solidFill>
                        <a:latin typeface="Calibri" pitchFamily="34" charset="0"/>
                        <a:ea typeface="+mn-ea"/>
                        <a:cs typeface="Calibri" pitchFamily="34" charset="0"/>
                      </a:endParaRPr>
                    </a:p>
                  </a:txBody>
                  <a:tcPr>
                    <a:solidFill>
                      <a:schemeClr val="bg2">
                        <a:lumMod val="20000"/>
                        <a:lumOff val="80000"/>
                      </a:schemeClr>
                    </a:solidFill>
                  </a:tcPr>
                </a:tc>
              </a:tr>
              <a:tr h="6403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400" b="1" kern="1200" dirty="0" smtClean="0">
                          <a:solidFill>
                            <a:srgbClr val="00682F"/>
                          </a:solidFill>
                          <a:latin typeface="Calibri" pitchFamily="34" charset="0"/>
                          <a:ea typeface="+mn-ea"/>
                          <a:cs typeface="Calibri" pitchFamily="34" charset="0"/>
                        </a:rPr>
                        <a:t>GRAND TOTAL ( Components A, C and D)</a:t>
                      </a:r>
                    </a:p>
                  </a:txBody>
                  <a:tcPr>
                    <a:solidFill>
                      <a:srgbClr val="FEBDB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b="1" kern="1200" dirty="0" smtClean="0">
                          <a:solidFill>
                            <a:srgbClr val="6446AE"/>
                          </a:solidFill>
                          <a:latin typeface="Calibri" pitchFamily="34" charset="0"/>
                          <a:ea typeface="+mn-ea"/>
                          <a:cs typeface="Calibri" pitchFamily="34" charset="0"/>
                        </a:rPr>
                        <a:t>85.00 </a:t>
                      </a:r>
                      <a:r>
                        <a:rPr kumimoji="0" lang="en-US" sz="2000" b="1" kern="1200" dirty="0" err="1" smtClean="0">
                          <a:solidFill>
                            <a:srgbClr val="6446AE"/>
                          </a:solidFill>
                          <a:latin typeface="Calibri" pitchFamily="34" charset="0"/>
                          <a:ea typeface="+mn-ea"/>
                          <a:cs typeface="Calibri" pitchFamily="34" charset="0"/>
                        </a:rPr>
                        <a:t>Crore</a:t>
                      </a:r>
                      <a:endParaRPr kumimoji="0" lang="en-US" sz="2000" b="1" kern="1200" dirty="0" smtClean="0">
                        <a:solidFill>
                          <a:srgbClr val="6446AE"/>
                        </a:solidFill>
                        <a:latin typeface="Calibri" pitchFamily="34" charset="0"/>
                        <a:ea typeface="+mn-ea"/>
                        <a:cs typeface="Calibri" pitchFamily="34" charset="0"/>
                      </a:endParaRPr>
                    </a:p>
                  </a:txBody>
                  <a:tcPr>
                    <a:solidFill>
                      <a:srgbClr val="FEBDB2"/>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WordArt 199"/>
          <p:cNvSpPr>
            <a:spLocks noChangeArrowheads="1" noChangeShapeType="1" noTextEdit="1"/>
          </p:cNvSpPr>
          <p:nvPr/>
        </p:nvSpPr>
        <p:spPr bwMode="auto">
          <a:xfrm>
            <a:off x="4286248" y="5214950"/>
            <a:ext cx="4572032" cy="1428760"/>
          </a:xfrm>
          <a:prstGeom prst="rect">
            <a:avLst/>
          </a:prstGeom>
        </p:spPr>
        <p:txBody>
          <a:bodyPr wrap="none" fromWordArt="1">
            <a:prstTxWarp prst="textPlain">
              <a:avLst>
                <a:gd name="adj" fmla="val 50000"/>
              </a:avLst>
            </a:prstTxWarp>
          </a:bodyPr>
          <a:lstStyle/>
          <a:p>
            <a:pPr algn="ctr"/>
            <a:r>
              <a:rPr lang="en-US"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THANKS</a:t>
            </a:r>
          </a:p>
        </p:txBody>
      </p:sp>
      <p:pic>
        <p:nvPicPr>
          <p:cNvPr id="4" name="Picture 12" descr="C:\backup_c\New folder (3)\IMG_7779 a a.jpg"/>
          <p:cNvPicPr>
            <a:picLocks noChangeAspect="1" noChangeArrowheads="1"/>
          </p:cNvPicPr>
          <p:nvPr/>
        </p:nvPicPr>
        <p:blipFill>
          <a:blip r:embed="rId2" cstate="print"/>
          <a:srcRect/>
          <a:stretch>
            <a:fillRect/>
          </a:stretch>
        </p:blipFill>
        <p:spPr bwMode="auto">
          <a:xfrm>
            <a:off x="179512" y="0"/>
            <a:ext cx="6832210" cy="5181600"/>
          </a:xfrm>
          <a:prstGeom prst="cube">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0"/>
            <a:ext cx="9144000" cy="1428728"/>
          </a:xfrm>
          <a:solidFill>
            <a:srgbClr val="866DB7"/>
          </a:solidFill>
          <a:ln>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a:noAutofit/>
          </a:bodyPr>
          <a:lstStyle/>
          <a:p>
            <a:pPr algn="ctr" eaLnBrk="1" fontAlgn="auto" hangingPunct="1">
              <a:spcAft>
                <a:spcPts val="0"/>
              </a:spcAft>
              <a:defRPr/>
            </a:pPr>
            <a:r>
              <a:rPr lang="en-US" sz="4200" b="1" dirty="0" smtClean="0">
                <a:solidFill>
                  <a:schemeClr val="tx1"/>
                </a:solidFill>
                <a:latin typeface="Calibri" pitchFamily="34" charset="0"/>
                <a:cs typeface="Calibri" pitchFamily="34" charset="0"/>
              </a:rPr>
              <a:t/>
            </a:r>
            <a:br>
              <a:rPr lang="en-US" sz="4200" b="1" dirty="0" smtClean="0">
                <a:solidFill>
                  <a:schemeClr val="tx1"/>
                </a:solidFill>
                <a:latin typeface="Calibri" pitchFamily="34" charset="0"/>
                <a:cs typeface="Calibri" pitchFamily="34" charset="0"/>
              </a:rPr>
            </a:br>
            <a:r>
              <a:rPr b="1" dirty="0" smtClean="0">
                <a:solidFill>
                  <a:schemeClr val="tx1"/>
                </a:solidFill>
                <a:latin typeface="Calibri" pitchFamily="34" charset="0"/>
                <a:cs typeface="Calibri" pitchFamily="34" charset="0"/>
              </a:rPr>
              <a:t/>
            </a:r>
            <a:br>
              <a:rPr b="1" dirty="0" smtClean="0">
                <a:solidFill>
                  <a:schemeClr val="tx1"/>
                </a:solidFill>
                <a:latin typeface="Calibri" pitchFamily="34" charset="0"/>
                <a:cs typeface="Calibri" pitchFamily="34" charset="0"/>
              </a:rPr>
            </a:br>
            <a:r>
              <a:rPr sz="4400" b="1" dirty="0" smtClean="0">
                <a:solidFill>
                  <a:srgbClr val="FFC000"/>
                </a:solidFill>
                <a:latin typeface="Calibri" pitchFamily="34" charset="0"/>
                <a:ea typeface="+mj-ea"/>
                <a:cs typeface="Calibri" pitchFamily="34" charset="0"/>
              </a:rPr>
              <a:t>ACTIVITIES  CARRIED OUT DURING HYDROLOGY PROJECT HP-II</a:t>
            </a:r>
          </a:p>
        </p:txBody>
      </p:sp>
      <p:sp>
        <p:nvSpPr>
          <p:cNvPr id="17411" name="Text Box 2080"/>
          <p:cNvSpPr txBox="1">
            <a:spLocks noChangeArrowheads="1"/>
          </p:cNvSpPr>
          <p:nvPr/>
        </p:nvSpPr>
        <p:spPr bwMode="auto">
          <a:xfrm>
            <a:off x="285720" y="857232"/>
            <a:ext cx="8429684" cy="1928826"/>
          </a:xfrm>
          <a:prstGeom prst="rect">
            <a:avLst/>
          </a:prstGeom>
          <a:noFill/>
          <a:ln w="9525" algn="ctr">
            <a:noFill/>
            <a:miter lim="800000"/>
            <a:headEnd/>
            <a:tailEnd/>
          </a:ln>
        </p:spPr>
        <p:txBody>
          <a:bodyPr wrap="square" anchor="ctr" anchorCtr="0">
            <a:normAutofit fontScale="85000" lnSpcReduction="10000"/>
          </a:bodyPr>
          <a:lstStyle/>
          <a:p>
            <a:pPr marL="342900" indent="-342900" algn="just" eaLnBrk="0" hangingPunct="0">
              <a:lnSpc>
                <a:spcPct val="80000"/>
              </a:lnSpc>
              <a:spcBef>
                <a:spcPct val="20000"/>
              </a:spcBef>
            </a:pPr>
            <a:endParaRPr lang="en-US" sz="2400" dirty="0" smtClean="0">
              <a:solidFill>
                <a:srgbClr val="7030A0"/>
              </a:solidFill>
              <a:latin typeface="Arial" charset="0"/>
            </a:endParaRPr>
          </a:p>
          <a:p>
            <a:pPr marL="342900" indent="-342900" algn="just" eaLnBrk="0" hangingPunct="0">
              <a:lnSpc>
                <a:spcPct val="80000"/>
              </a:lnSpc>
              <a:spcBef>
                <a:spcPct val="20000"/>
              </a:spcBef>
            </a:pPr>
            <a:endParaRPr lang="en-US" sz="2400" dirty="0" smtClean="0">
              <a:solidFill>
                <a:srgbClr val="7030A0"/>
              </a:solidFill>
              <a:latin typeface="Arial" charset="0"/>
            </a:endParaRPr>
          </a:p>
          <a:p>
            <a:pPr marL="342900" indent="-342900" eaLnBrk="0" hangingPunct="0">
              <a:lnSpc>
                <a:spcPct val="120000"/>
              </a:lnSpc>
              <a:spcBef>
                <a:spcPct val="20000"/>
              </a:spcBef>
            </a:pPr>
            <a:r>
              <a:rPr lang="en-US" sz="3200" dirty="0" smtClean="0">
                <a:solidFill>
                  <a:srgbClr val="C00000"/>
                </a:solidFill>
                <a:latin typeface="Calibri" pitchFamily="34" charset="0"/>
                <a:cs typeface="Calibri" pitchFamily="34" charset="0"/>
              </a:rPr>
              <a:t>	DEVELOPMENT </a:t>
            </a:r>
            <a:r>
              <a:rPr lang="en-US" sz="3200" dirty="0">
                <a:solidFill>
                  <a:srgbClr val="C00000"/>
                </a:solidFill>
                <a:latin typeface="Calibri" pitchFamily="34" charset="0"/>
                <a:cs typeface="Calibri" pitchFamily="34" charset="0"/>
              </a:rPr>
              <a:t>OF  DSS (PLANNING) FOR </a:t>
            </a:r>
            <a:r>
              <a:rPr lang="en-US" sz="3200" dirty="0" smtClean="0">
                <a:solidFill>
                  <a:srgbClr val="C00000"/>
                </a:solidFill>
                <a:latin typeface="Calibri" pitchFamily="34" charset="0"/>
                <a:cs typeface="Calibri" pitchFamily="34" charset="0"/>
              </a:rPr>
              <a:t> INTEGRATED WATER </a:t>
            </a:r>
            <a:r>
              <a:rPr lang="en-US" sz="3200" dirty="0">
                <a:solidFill>
                  <a:srgbClr val="C00000"/>
                </a:solidFill>
                <a:latin typeface="Calibri" pitchFamily="34" charset="0"/>
                <a:cs typeface="Calibri" pitchFamily="34" charset="0"/>
              </a:rPr>
              <a:t>RESOURCES DEVELOPMENT &amp; MANAGEMENT</a:t>
            </a:r>
          </a:p>
        </p:txBody>
      </p:sp>
      <p:sp>
        <p:nvSpPr>
          <p:cNvPr id="5" name="Subtitle 4"/>
          <p:cNvSpPr txBox="1">
            <a:spLocks/>
          </p:cNvSpPr>
          <p:nvPr/>
        </p:nvSpPr>
        <p:spPr bwMode="auto">
          <a:xfrm>
            <a:off x="683568" y="2664272"/>
            <a:ext cx="7215238" cy="34290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77500" lnSpcReduction="20000"/>
          </a:bodyPr>
          <a:lstStyle/>
          <a:p>
            <a:pPr marL="568325" marR="0" lvl="1" indent="-485775" defTabSz="914400" fontAlgn="auto">
              <a:lnSpc>
                <a:spcPct val="110000"/>
              </a:lnSpc>
              <a:spcBef>
                <a:spcPts val="600"/>
              </a:spcBef>
              <a:spcAft>
                <a:spcPts val="0"/>
              </a:spcAft>
              <a:buClr>
                <a:srgbClr val="00682F"/>
              </a:buClr>
              <a:buSzPct val="90000"/>
              <a:buFont typeface="Wingdings" pitchFamily="2" charset="2"/>
              <a:buChar char="Ø"/>
              <a:tabLst>
                <a:tab pos="800100" algn="l"/>
              </a:tabLst>
              <a:defRPr/>
            </a:pPr>
            <a:r>
              <a:rPr lang="en-US" sz="3300" dirty="0" smtClean="0">
                <a:solidFill>
                  <a:srgbClr val="0070C0"/>
                </a:solidFill>
                <a:latin typeface="Calibri" pitchFamily="34" charset="0"/>
                <a:cs typeface="Calibri" pitchFamily="34" charset="0"/>
              </a:rPr>
              <a:t>Surface water planning</a:t>
            </a:r>
          </a:p>
          <a:p>
            <a:pPr marL="568325" marR="0" lvl="1" indent="-485775" defTabSz="914400" fontAlgn="auto">
              <a:lnSpc>
                <a:spcPct val="110000"/>
              </a:lnSpc>
              <a:spcBef>
                <a:spcPts val="600"/>
              </a:spcBef>
              <a:spcAft>
                <a:spcPts val="0"/>
              </a:spcAft>
              <a:buClr>
                <a:srgbClr val="00682F"/>
              </a:buClr>
              <a:buSzPct val="90000"/>
              <a:buFont typeface="Wingdings" pitchFamily="2" charset="2"/>
              <a:buChar char="Ø"/>
              <a:tabLst>
                <a:tab pos="800100" algn="l"/>
              </a:tabLst>
              <a:defRPr/>
            </a:pPr>
            <a:r>
              <a:rPr lang="en-US" sz="3300" dirty="0" smtClean="0">
                <a:solidFill>
                  <a:srgbClr val="0070C0"/>
                </a:solidFill>
                <a:latin typeface="Calibri" pitchFamily="34" charset="0"/>
                <a:cs typeface="Calibri" pitchFamily="34" charset="0"/>
              </a:rPr>
              <a:t>Integrated operation of reservoirs</a:t>
            </a:r>
          </a:p>
          <a:p>
            <a:pPr marL="568325" marR="0" lvl="1" indent="-485775" defTabSz="914400" fontAlgn="auto">
              <a:lnSpc>
                <a:spcPct val="110000"/>
              </a:lnSpc>
              <a:spcBef>
                <a:spcPts val="600"/>
              </a:spcBef>
              <a:spcAft>
                <a:spcPts val="0"/>
              </a:spcAft>
              <a:buClr>
                <a:srgbClr val="00682F"/>
              </a:buClr>
              <a:buSzPct val="90000"/>
              <a:buFont typeface="Wingdings" pitchFamily="2" charset="2"/>
              <a:buChar char="Ø"/>
              <a:tabLst>
                <a:tab pos="800100" algn="l"/>
              </a:tabLst>
              <a:defRPr/>
            </a:pPr>
            <a:r>
              <a:rPr lang="en-US" sz="3300" dirty="0" smtClean="0">
                <a:solidFill>
                  <a:srgbClr val="0070C0"/>
                </a:solidFill>
                <a:latin typeface="Calibri" pitchFamily="34" charset="0"/>
                <a:cs typeface="Calibri" pitchFamily="34" charset="0"/>
              </a:rPr>
              <a:t>Conjunctive surface water and ground planning</a:t>
            </a:r>
          </a:p>
          <a:p>
            <a:pPr marL="568325" marR="0" lvl="1" indent="-485775" defTabSz="914400" fontAlgn="auto">
              <a:lnSpc>
                <a:spcPct val="110000"/>
              </a:lnSpc>
              <a:spcBef>
                <a:spcPts val="600"/>
              </a:spcBef>
              <a:spcAft>
                <a:spcPts val="0"/>
              </a:spcAft>
              <a:buClr>
                <a:srgbClr val="00682F"/>
              </a:buClr>
              <a:buSzPct val="90000"/>
              <a:buFont typeface="Wingdings" pitchFamily="2" charset="2"/>
              <a:buChar char="Ø"/>
              <a:tabLst>
                <a:tab pos="800100" algn="l"/>
              </a:tabLst>
              <a:defRPr/>
            </a:pPr>
            <a:r>
              <a:rPr lang="en-US" sz="3300" dirty="0" smtClean="0">
                <a:solidFill>
                  <a:srgbClr val="0070C0"/>
                </a:solidFill>
                <a:latin typeface="Calibri" pitchFamily="34" charset="0"/>
                <a:cs typeface="Calibri" pitchFamily="34" charset="0"/>
              </a:rPr>
              <a:t>Drought monitoring, assessment and        management</a:t>
            </a:r>
          </a:p>
          <a:p>
            <a:pPr marL="568325" marR="0" lvl="1" indent="-485775" defTabSz="914400" fontAlgn="auto">
              <a:lnSpc>
                <a:spcPct val="110000"/>
              </a:lnSpc>
              <a:spcBef>
                <a:spcPts val="600"/>
              </a:spcBef>
              <a:spcAft>
                <a:spcPts val="0"/>
              </a:spcAft>
              <a:buClr>
                <a:srgbClr val="00682F"/>
              </a:buClr>
              <a:buSzPct val="90000"/>
              <a:buFont typeface="Wingdings" pitchFamily="2" charset="2"/>
              <a:buChar char="Ø"/>
              <a:tabLst>
                <a:tab pos="800100" algn="l"/>
              </a:tabLst>
              <a:defRPr/>
            </a:pPr>
            <a:r>
              <a:rPr lang="en-US" sz="3300" dirty="0" smtClean="0">
                <a:solidFill>
                  <a:srgbClr val="0070C0"/>
                </a:solidFill>
                <a:latin typeface="Calibri" pitchFamily="34" charset="0"/>
                <a:cs typeface="Calibri" pitchFamily="34" charset="0"/>
              </a:rPr>
              <a:t>Management of both surface water and  ground water quality </a:t>
            </a:r>
          </a:p>
          <a:p>
            <a:pPr marL="365125" marR="0" lvl="0" indent="-282575" algn="l"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1331640" y="6021288"/>
            <a:ext cx="144016" cy="523220"/>
          </a:xfrm>
          <a:prstGeom prst="rect">
            <a:avLst/>
          </a:prstGeom>
          <a:noFill/>
        </p:spPr>
        <p:txBody>
          <a:bodyPr wrap="square" rtlCol="0">
            <a:spAutoFit/>
          </a:bodyPr>
          <a:lstStyle/>
          <a:p>
            <a:endParaRPr lang="en-IN" dirty="0"/>
          </a:p>
        </p:txBody>
      </p:sp>
      <p:sp>
        <p:nvSpPr>
          <p:cNvPr id="7" name="TextBox 6"/>
          <p:cNvSpPr txBox="1"/>
          <p:nvPr/>
        </p:nvSpPr>
        <p:spPr>
          <a:xfrm>
            <a:off x="539552" y="6021288"/>
            <a:ext cx="8604448" cy="461665"/>
          </a:xfrm>
          <a:prstGeom prst="rect">
            <a:avLst/>
          </a:prstGeom>
          <a:noFill/>
        </p:spPr>
        <p:txBody>
          <a:bodyPr wrap="square" rtlCol="0">
            <a:spAutoFit/>
          </a:bodyPr>
          <a:lstStyle/>
          <a:p>
            <a:r>
              <a:rPr lang="en-IN" sz="2400" dirty="0" smtClean="0">
                <a:solidFill>
                  <a:srgbClr val="C00000"/>
                </a:solidFill>
                <a:latin typeface="Arial" pitchFamily="34" charset="0"/>
                <a:cs typeface="Arial" pitchFamily="34" charset="0"/>
              </a:rPr>
              <a:t>12  </a:t>
            </a:r>
            <a:r>
              <a:rPr lang="en-US" sz="2400" dirty="0" smtClean="0">
                <a:solidFill>
                  <a:srgbClr val="C00000"/>
                </a:solidFill>
                <a:latin typeface="Arial" pitchFamily="34" charset="0"/>
                <a:cs typeface="Arial" pitchFamily="34" charset="0"/>
              </a:rPr>
              <a:t>Purpose Driven Studies (PDS) carried out in HPII</a:t>
            </a:r>
            <a:endParaRPr lang="en-IN" sz="2400" dirty="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142844" y="2071678"/>
            <a:ext cx="8858312" cy="2678128"/>
          </a:xfrm>
        </p:spPr>
        <p:txBody>
          <a:bodyPr>
            <a:noAutofit/>
          </a:bodyPr>
          <a:lstStyle/>
          <a:p>
            <a:pPr algn="ctr" eaLnBrk="1" fontAlgn="auto" hangingPunct="1">
              <a:spcAft>
                <a:spcPts val="0"/>
              </a:spcAft>
              <a:defRPr/>
            </a:pPr>
            <a:r>
              <a:rPr lang="en-US" b="1" i="1" dirty="0" smtClean="0">
                <a:solidFill>
                  <a:srgbClr val="FF0000"/>
                </a:solidFill>
                <a:latin typeface="Calibri" pitchFamily="34" charset="0"/>
                <a:cs typeface="Calibri" pitchFamily="34" charset="0"/>
              </a:rPr>
              <a:t>PROJECT IMPLEMENTATION PLAN (PIP)</a:t>
            </a:r>
            <a:br>
              <a:rPr lang="en-US" b="1" i="1" dirty="0" smtClean="0">
                <a:solidFill>
                  <a:srgbClr val="FF0000"/>
                </a:solidFill>
                <a:latin typeface="Calibri" pitchFamily="34" charset="0"/>
                <a:cs typeface="Calibri" pitchFamily="34" charset="0"/>
              </a:rPr>
            </a:br>
            <a:r>
              <a:rPr lang="en-US" b="1" i="1" dirty="0" smtClean="0">
                <a:solidFill>
                  <a:srgbClr val="FF0000"/>
                </a:solidFill>
                <a:latin typeface="Calibri" pitchFamily="34" charset="0"/>
                <a:cs typeface="Calibri" pitchFamily="34" charset="0"/>
              </a:rPr>
              <a:t> NATIONAL HYDROLOGY PROJECT</a:t>
            </a:r>
            <a:br>
              <a:rPr lang="en-US" b="1" i="1" dirty="0" smtClean="0">
                <a:solidFill>
                  <a:srgbClr val="FF0000"/>
                </a:solidFill>
                <a:latin typeface="Calibri" pitchFamily="34" charset="0"/>
                <a:cs typeface="Calibri" pitchFamily="34" charset="0"/>
              </a:rPr>
            </a:br>
            <a:r>
              <a:rPr lang="en-US" b="1" i="1" dirty="0" smtClean="0">
                <a:solidFill>
                  <a:srgbClr val="FF0000"/>
                </a:solidFill>
                <a:latin typeface="Calibri" pitchFamily="34" charset="0"/>
                <a:cs typeface="Calibri" pitchFamily="34" charset="0"/>
              </a:rPr>
              <a:t>(NHP)</a:t>
            </a:r>
            <a:r>
              <a:rPr lang="en-US" sz="3600" b="1" i="1" dirty="0" smtClean="0">
                <a:solidFill>
                  <a:srgbClr val="FF0000"/>
                </a:solidFill>
                <a:latin typeface="Calibri" pitchFamily="34" charset="0"/>
                <a:cs typeface="Calibri" pitchFamily="34" charset="0"/>
              </a:rPr>
              <a:t/>
            </a:r>
            <a:br>
              <a:rPr lang="en-US" sz="3600" b="1" i="1" dirty="0" smtClean="0">
                <a:solidFill>
                  <a:srgbClr val="FF0000"/>
                </a:solidFill>
                <a:latin typeface="Calibri" pitchFamily="34" charset="0"/>
                <a:cs typeface="Calibri" pitchFamily="34" charset="0"/>
              </a:rPr>
            </a:br>
            <a:endParaRPr lang="en-US" sz="3600" b="1" i="1" dirty="0" smtClean="0">
              <a:solidFill>
                <a:srgbClr val="FF0000"/>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5" name="Rectangle 3"/>
          <p:cNvSpPr>
            <a:spLocks noGrp="1" noChangeArrowheads="1"/>
          </p:cNvSpPr>
          <p:nvPr>
            <p:ph idx="1"/>
          </p:nvPr>
        </p:nvSpPr>
        <p:spPr>
          <a:xfrm>
            <a:off x="500034" y="1500174"/>
            <a:ext cx="8501122" cy="5113337"/>
          </a:xfrm>
        </p:spPr>
        <p:txBody>
          <a:bodyPr>
            <a:normAutofit/>
          </a:bodyPr>
          <a:lstStyle/>
          <a:p>
            <a:pPr marL="568325" indent="-485775" eaLnBrk="1" fontAlgn="auto" hangingPunct="1">
              <a:spcAft>
                <a:spcPts val="0"/>
              </a:spcAft>
              <a:buClr>
                <a:srgbClr val="00682F"/>
              </a:buClr>
              <a:buSzPct val="90000"/>
              <a:buFont typeface="Wingdings" pitchFamily="2" charset="2"/>
              <a:buChar char="Ø"/>
              <a:defRPr/>
            </a:pPr>
            <a:r>
              <a:rPr lang="en-IN" sz="3200" b="1" dirty="0" smtClean="0">
                <a:solidFill>
                  <a:srgbClr val="C00000"/>
                </a:solidFill>
                <a:latin typeface="Calibri" pitchFamily="34" charset="0"/>
                <a:cs typeface="Calibri" pitchFamily="34" charset="0"/>
              </a:rPr>
              <a:t>Component A:</a:t>
            </a:r>
            <a:r>
              <a:rPr lang="en-IN" sz="3200" b="1" dirty="0" smtClean="0">
                <a:solidFill>
                  <a:srgbClr val="7030A0"/>
                </a:solidFill>
                <a:latin typeface="Calibri" pitchFamily="34" charset="0"/>
                <a:cs typeface="Calibri" pitchFamily="34" charset="0"/>
              </a:rPr>
              <a:t> </a:t>
            </a:r>
            <a:r>
              <a:rPr lang="en-IN" sz="3200" b="1" dirty="0" smtClean="0">
                <a:solidFill>
                  <a:srgbClr val="0070C0"/>
                </a:solidFill>
                <a:latin typeface="Calibri" pitchFamily="34" charset="0"/>
                <a:cs typeface="Calibri" pitchFamily="34" charset="0"/>
              </a:rPr>
              <a:t>Water Resources Data Acquisition System (WRDAS)</a:t>
            </a:r>
          </a:p>
          <a:p>
            <a:pPr marL="512763" indent="-430213" eaLnBrk="1" fontAlgn="auto" hangingPunct="1">
              <a:spcAft>
                <a:spcPts val="0"/>
              </a:spcAft>
              <a:buClr>
                <a:srgbClr val="00682F"/>
              </a:buClr>
              <a:buSzPct val="90000"/>
              <a:buFont typeface="Wingdings" pitchFamily="2" charset="2"/>
              <a:buChar char="Ø"/>
              <a:defRPr/>
            </a:pPr>
            <a:r>
              <a:rPr lang="en-IN" sz="3200" b="1" dirty="0" smtClean="0">
                <a:solidFill>
                  <a:srgbClr val="C00000"/>
                </a:solidFill>
                <a:latin typeface="Calibri" pitchFamily="34" charset="0"/>
                <a:cs typeface="Calibri" pitchFamily="34" charset="0"/>
              </a:rPr>
              <a:t>Component B:</a:t>
            </a:r>
            <a:r>
              <a:rPr lang="en-IN" sz="3200" b="1" dirty="0" smtClean="0">
                <a:solidFill>
                  <a:srgbClr val="0070C0"/>
                </a:solidFill>
                <a:latin typeface="Calibri" pitchFamily="34" charset="0"/>
                <a:cs typeface="Calibri" pitchFamily="34" charset="0"/>
              </a:rPr>
              <a:t> Water Resources Operation and Planning (WROP)</a:t>
            </a:r>
          </a:p>
          <a:p>
            <a:pPr marL="512763" indent="-430213" eaLnBrk="1" fontAlgn="auto" hangingPunct="1">
              <a:spcAft>
                <a:spcPts val="0"/>
              </a:spcAft>
              <a:buClr>
                <a:srgbClr val="00682F"/>
              </a:buClr>
              <a:buSzPct val="90000"/>
              <a:buFont typeface="Wingdings" pitchFamily="2" charset="2"/>
              <a:buChar char="Ø"/>
              <a:defRPr/>
            </a:pPr>
            <a:r>
              <a:rPr lang="en-US" sz="3200" b="1" dirty="0" smtClean="0">
                <a:solidFill>
                  <a:srgbClr val="C00000"/>
                </a:solidFill>
                <a:latin typeface="Calibri" pitchFamily="34" charset="0"/>
                <a:cs typeface="Calibri" pitchFamily="34" charset="0"/>
              </a:rPr>
              <a:t>Component C:</a:t>
            </a:r>
            <a:r>
              <a:rPr lang="en-US" sz="3200" b="1" dirty="0" smtClean="0">
                <a:solidFill>
                  <a:srgbClr val="00682F"/>
                </a:solidFill>
                <a:latin typeface="Calibri" pitchFamily="34" charset="0"/>
                <a:cs typeface="Calibri" pitchFamily="34" charset="0"/>
              </a:rPr>
              <a:t> </a:t>
            </a:r>
            <a:r>
              <a:rPr lang="en-IN" sz="3200" b="1" dirty="0" smtClean="0">
                <a:solidFill>
                  <a:srgbClr val="0070C0"/>
                </a:solidFill>
                <a:latin typeface="Calibri" pitchFamily="34" charset="0"/>
                <a:cs typeface="Calibri" pitchFamily="34" charset="0"/>
              </a:rPr>
              <a:t>Water Resources Operation and Planning </a:t>
            </a:r>
            <a:r>
              <a:rPr lang="en-US" sz="3200" b="1" dirty="0" smtClean="0">
                <a:solidFill>
                  <a:srgbClr val="0070C0"/>
                </a:solidFill>
                <a:latin typeface="Calibri" pitchFamily="34" charset="0"/>
                <a:cs typeface="Calibri" pitchFamily="34" charset="0"/>
              </a:rPr>
              <a:t> (WRPA)</a:t>
            </a:r>
          </a:p>
          <a:p>
            <a:pPr marL="512763" indent="-430213" eaLnBrk="1" fontAlgn="auto" hangingPunct="1">
              <a:spcAft>
                <a:spcPts val="0"/>
              </a:spcAft>
              <a:buClr>
                <a:srgbClr val="00682F"/>
              </a:buClr>
              <a:buSzPct val="90000"/>
              <a:buFont typeface="Wingdings" pitchFamily="2" charset="2"/>
              <a:buChar char="Ø"/>
              <a:defRPr/>
            </a:pPr>
            <a:r>
              <a:rPr lang="en-IN" sz="3200" b="1" dirty="0" smtClean="0">
                <a:solidFill>
                  <a:srgbClr val="C00000"/>
                </a:solidFill>
                <a:latin typeface="Calibri" pitchFamily="34" charset="0"/>
                <a:cs typeface="Calibri" pitchFamily="34" charset="0"/>
              </a:rPr>
              <a:t>Component D:</a:t>
            </a:r>
            <a:r>
              <a:rPr lang="en-IN" sz="3200" b="1" dirty="0" smtClean="0">
                <a:solidFill>
                  <a:srgbClr val="0070C0"/>
                </a:solidFill>
                <a:latin typeface="Calibri" pitchFamily="34" charset="0"/>
                <a:cs typeface="Calibri" pitchFamily="34" charset="0"/>
              </a:rPr>
              <a:t> Institutions Capacity Enhancement (ICE)</a:t>
            </a:r>
            <a:endParaRPr lang="en-US" sz="3200" b="1" dirty="0" smtClean="0">
              <a:solidFill>
                <a:srgbClr val="0070C0"/>
              </a:solidFill>
              <a:latin typeface="Calibri" pitchFamily="34" charset="0"/>
              <a:cs typeface="Calibri" pitchFamily="34" charset="0"/>
            </a:endParaRPr>
          </a:p>
          <a:p>
            <a:pPr marL="365760" indent="-283464" algn="just" eaLnBrk="1" fontAlgn="auto" hangingPunct="1">
              <a:spcAft>
                <a:spcPts val="0"/>
              </a:spcAft>
              <a:buFont typeface="Wingdings 2"/>
              <a:buChar char=""/>
              <a:defRPr/>
            </a:pPr>
            <a:endParaRPr lang="en-US" dirty="0" smtClean="0">
              <a:solidFill>
                <a:srgbClr val="99FFCC"/>
              </a:solidFill>
            </a:endParaRPr>
          </a:p>
          <a:p>
            <a:pPr marL="365760" indent="-283464" eaLnBrk="1" fontAlgn="auto" hangingPunct="1">
              <a:spcAft>
                <a:spcPts val="0"/>
              </a:spcAft>
              <a:buFont typeface="Wingdings 2"/>
              <a:buChar char=""/>
              <a:defRPr/>
            </a:pPr>
            <a:endParaRPr lang="en-US" sz="4000" dirty="0" smtClean="0">
              <a:solidFill>
                <a:srgbClr val="99FFCC"/>
              </a:solidFill>
            </a:endParaRPr>
          </a:p>
          <a:p>
            <a:pPr marL="365760" indent="-283464" eaLnBrk="1" fontAlgn="auto" hangingPunct="1">
              <a:spcAft>
                <a:spcPts val="0"/>
              </a:spcAft>
              <a:buFont typeface="Wingdings 2"/>
              <a:buChar char=""/>
              <a:defRPr/>
            </a:pPr>
            <a:endParaRPr lang="en-US" dirty="0" smtClean="0"/>
          </a:p>
        </p:txBody>
      </p:sp>
      <p:sp>
        <p:nvSpPr>
          <p:cNvPr id="59394" name="Rectangle 2"/>
          <p:cNvSpPr>
            <a:spLocks noGrp="1" noChangeArrowheads="1"/>
          </p:cNvSpPr>
          <p:nvPr>
            <p:ph type="title"/>
          </p:nvPr>
        </p:nvSpPr>
        <p:spPr>
          <a:xfrm>
            <a:off x="0" y="0"/>
            <a:ext cx="9144000" cy="1142984"/>
          </a:xfrm>
          <a:solidFill>
            <a:srgbClr val="866DB7"/>
          </a:solidFill>
          <a:ln>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anchor="ctr" anchorCtr="0">
            <a:normAutofit/>
          </a:bodyPr>
          <a:lstStyle/>
          <a:p>
            <a:pPr algn="ctr">
              <a:defRPr/>
            </a:pPr>
            <a:r>
              <a:rPr sz="4400" b="1" dirty="0" smtClean="0">
                <a:solidFill>
                  <a:srgbClr val="FFC000"/>
                </a:solidFill>
                <a:latin typeface="Calibri" pitchFamily="34" charset="0"/>
                <a:cs typeface="Calibri" pitchFamily="34" charset="0"/>
              </a:rPr>
              <a:t>COMPONENTS OF NHP</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9" name="Rectangle 3"/>
          <p:cNvSpPr>
            <a:spLocks noGrp="1" noChangeArrowheads="1"/>
          </p:cNvSpPr>
          <p:nvPr>
            <p:ph idx="1"/>
          </p:nvPr>
        </p:nvSpPr>
        <p:spPr>
          <a:xfrm>
            <a:off x="571472" y="1500174"/>
            <a:ext cx="8316912" cy="4845050"/>
          </a:xfrm>
        </p:spPr>
        <p:txBody>
          <a:bodyPr>
            <a:normAutofit/>
          </a:bodyPr>
          <a:lstStyle/>
          <a:p>
            <a:pPr marL="854075" indent="-771525" eaLnBrk="1" fontAlgn="auto" hangingPunct="1">
              <a:spcAft>
                <a:spcPts val="0"/>
              </a:spcAft>
              <a:buClr>
                <a:srgbClr val="00682F"/>
              </a:buClr>
              <a:buSzPct val="100000"/>
              <a:buFont typeface="Wingdings" pitchFamily="2" charset="2"/>
              <a:buChar char="Ø"/>
              <a:defRPr/>
            </a:pPr>
            <a:r>
              <a:rPr lang="en-US" sz="4000" b="1" dirty="0" smtClean="0">
                <a:solidFill>
                  <a:srgbClr val="C00000"/>
                </a:solidFill>
                <a:latin typeface="Calibri" pitchFamily="34" charset="0"/>
                <a:cs typeface="Calibri" pitchFamily="34" charset="0"/>
              </a:rPr>
              <a:t>Component A:</a:t>
            </a:r>
            <a:r>
              <a:rPr lang="en-US" sz="4000" b="1" dirty="0" smtClean="0">
                <a:solidFill>
                  <a:srgbClr val="0070C0"/>
                </a:solidFill>
                <a:latin typeface="Calibri" pitchFamily="34" charset="0"/>
                <a:cs typeface="Calibri" pitchFamily="34" charset="0"/>
              </a:rPr>
              <a:t> </a:t>
            </a:r>
            <a:r>
              <a:rPr lang="en-IN" sz="4000" b="1" dirty="0" smtClean="0">
                <a:solidFill>
                  <a:srgbClr val="0070C0"/>
                </a:solidFill>
                <a:latin typeface="Calibri" pitchFamily="34" charset="0"/>
                <a:cs typeface="Calibri" pitchFamily="34" charset="0"/>
              </a:rPr>
              <a:t>Water Resources     Data Acquisition System (WRDAS)</a:t>
            </a:r>
          </a:p>
          <a:p>
            <a:pPr marL="365760" indent="-283464" eaLnBrk="1" fontAlgn="auto" hangingPunct="1">
              <a:spcAft>
                <a:spcPts val="0"/>
              </a:spcAft>
              <a:buClr>
                <a:srgbClr val="7030A0"/>
              </a:buClr>
              <a:buSzPct val="100000"/>
              <a:buNone/>
              <a:defRPr/>
            </a:pPr>
            <a:endParaRPr lang="en-US" b="1" dirty="0" smtClean="0">
              <a:solidFill>
                <a:srgbClr val="0070C0"/>
              </a:solidFill>
              <a:latin typeface="Calibri" pitchFamily="34" charset="0"/>
              <a:cs typeface="Calibri" pitchFamily="34" charset="0"/>
            </a:endParaRPr>
          </a:p>
          <a:p>
            <a:pPr marL="858838" lvl="1" indent="-455613" eaLnBrk="1" fontAlgn="auto" hangingPunct="1">
              <a:spcAft>
                <a:spcPts val="0"/>
              </a:spcAft>
              <a:buClr>
                <a:srgbClr val="FF0000"/>
              </a:buClr>
              <a:buSzPct val="95000"/>
              <a:buFont typeface="Wingdings" pitchFamily="2" charset="2"/>
              <a:buChar char="ü"/>
              <a:defRPr/>
            </a:pPr>
            <a:r>
              <a:rPr lang="en-IN" sz="3600" b="1" dirty="0" smtClean="0">
                <a:solidFill>
                  <a:srgbClr val="002060"/>
                </a:solidFill>
                <a:latin typeface="Calibri" pitchFamily="34" charset="0"/>
                <a:cs typeface="Calibri" pitchFamily="34" charset="0"/>
              </a:rPr>
              <a:t>  </a:t>
            </a:r>
            <a:r>
              <a:rPr lang="en-IN" sz="3600" b="1" dirty="0" smtClean="0">
                <a:solidFill>
                  <a:srgbClr val="00B050"/>
                </a:solidFill>
                <a:latin typeface="Calibri" pitchFamily="34" charset="0"/>
                <a:cs typeface="Calibri" pitchFamily="34" charset="0"/>
              </a:rPr>
              <a:t>Hydrological Instrumentation</a:t>
            </a:r>
          </a:p>
          <a:p>
            <a:pPr marL="858838" lvl="1" indent="-455613" eaLnBrk="1" fontAlgn="auto" hangingPunct="1">
              <a:spcAft>
                <a:spcPts val="0"/>
              </a:spcAft>
              <a:buClr>
                <a:srgbClr val="FF0000"/>
              </a:buClr>
              <a:buSzPct val="95000"/>
              <a:buFont typeface="Wingdings" pitchFamily="2" charset="2"/>
              <a:buChar char="ü"/>
              <a:defRPr/>
            </a:pPr>
            <a:r>
              <a:rPr lang="en-IN" sz="3600" b="1" dirty="0" smtClean="0">
                <a:solidFill>
                  <a:srgbClr val="00B050"/>
                </a:solidFill>
                <a:latin typeface="Calibri" pitchFamily="34" charset="0"/>
                <a:cs typeface="Calibri" pitchFamily="34" charset="0"/>
              </a:rPr>
              <a:t>  HQ and regional centres </a:t>
            </a:r>
            <a:endParaRPr lang="en-US" sz="3600" b="1" dirty="0" smtClean="0">
              <a:solidFill>
                <a:srgbClr val="00B050"/>
              </a:solidFill>
              <a:latin typeface="Calibri" pitchFamily="34" charset="0"/>
              <a:cs typeface="Calibri" pitchFamily="34" charset="0"/>
            </a:endParaRPr>
          </a:p>
        </p:txBody>
      </p:sp>
      <p:sp>
        <p:nvSpPr>
          <p:cNvPr id="60418" name="Rectangle 2"/>
          <p:cNvSpPr>
            <a:spLocks noGrp="1" noChangeArrowheads="1"/>
          </p:cNvSpPr>
          <p:nvPr>
            <p:ph type="title"/>
          </p:nvPr>
        </p:nvSpPr>
        <p:spPr>
          <a:xfrm>
            <a:off x="0" y="0"/>
            <a:ext cx="9144000" cy="1071546"/>
          </a:xfrm>
          <a:solidFill>
            <a:srgbClr val="866DB7"/>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vert="horz" rtlCol="0" anchor="ctr" anchorCtr="0">
            <a:normAutofit fontScale="90000"/>
          </a:bodyPr>
          <a:lstStyle/>
          <a:p>
            <a:pPr algn="ctr" fontAlgn="auto">
              <a:spcAft>
                <a:spcPts val="0"/>
              </a:spcAft>
              <a:defRPr/>
            </a:pPr>
            <a:r>
              <a:rPr sz="4400" b="1" dirty="0" smtClean="0">
                <a:solidFill>
                  <a:schemeClr val="tx1"/>
                </a:solidFill>
                <a:latin typeface="Calibri" pitchFamily="34" charset="0"/>
                <a:cs typeface="Calibri" pitchFamily="34" charset="0"/>
              </a:rPr>
              <a:t/>
            </a:r>
            <a:br>
              <a:rPr sz="4400" b="1" dirty="0" smtClean="0">
                <a:solidFill>
                  <a:schemeClr val="tx1"/>
                </a:solidFill>
                <a:latin typeface="Calibri" pitchFamily="34" charset="0"/>
                <a:cs typeface="Calibri" pitchFamily="34" charset="0"/>
              </a:rPr>
            </a:br>
            <a:r>
              <a:rPr sz="4400" b="1" dirty="0" smtClean="0">
                <a:solidFill>
                  <a:srgbClr val="FFC000"/>
                </a:solidFill>
                <a:latin typeface="Calibri" pitchFamily="34" charset="0"/>
                <a:cs typeface="Calibri" pitchFamily="34" charset="0"/>
              </a:rPr>
              <a:t>PROPOSED ACTIVITIES UNDER NHP</a:t>
            </a:r>
            <a:r>
              <a:rPr sz="4400" b="1" dirty="0" smtClean="0">
                <a:solidFill>
                  <a:schemeClr val="tx1"/>
                </a:solidFill>
                <a:latin typeface="Calibri" pitchFamily="34" charset="0"/>
                <a:cs typeface="Calibri" pitchFamily="34" charset="0"/>
              </a:rPr>
              <a:t/>
            </a:r>
            <a:br>
              <a:rPr sz="4400" b="1" dirty="0" smtClean="0">
                <a:solidFill>
                  <a:schemeClr val="tx1"/>
                </a:solidFill>
                <a:latin typeface="Calibri" pitchFamily="34" charset="0"/>
                <a:cs typeface="Calibri" pitchFamily="34" charset="0"/>
              </a:rPr>
            </a:br>
            <a:endParaRPr sz="4400" b="1" dirty="0" smtClean="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9" name="Rectangle 3"/>
          <p:cNvSpPr>
            <a:spLocks noGrp="1" noChangeArrowheads="1"/>
          </p:cNvSpPr>
          <p:nvPr>
            <p:ph idx="1"/>
          </p:nvPr>
        </p:nvSpPr>
        <p:spPr>
          <a:xfrm>
            <a:off x="714348" y="1571612"/>
            <a:ext cx="8316912" cy="4845050"/>
          </a:xfrm>
        </p:spPr>
        <p:txBody>
          <a:bodyPr>
            <a:normAutofit/>
          </a:bodyPr>
          <a:lstStyle/>
          <a:p>
            <a:pPr marL="854075" indent="-771525">
              <a:buClr>
                <a:srgbClr val="00682F"/>
              </a:buClr>
              <a:buSzPct val="100000"/>
              <a:buFont typeface="Wingdings" pitchFamily="2" charset="2"/>
              <a:buChar char="Ø"/>
              <a:defRPr/>
            </a:pPr>
            <a:r>
              <a:rPr lang="en-US" sz="4000" b="1" dirty="0" smtClean="0">
                <a:solidFill>
                  <a:srgbClr val="C00000"/>
                </a:solidFill>
                <a:latin typeface="Calibri" pitchFamily="34" charset="0"/>
                <a:cs typeface="Calibri" pitchFamily="34" charset="0"/>
              </a:rPr>
              <a:t>Component C: </a:t>
            </a:r>
            <a:r>
              <a:rPr lang="en-IN" sz="4000" b="1" dirty="0" smtClean="0">
                <a:solidFill>
                  <a:srgbClr val="0070C0"/>
                </a:solidFill>
                <a:latin typeface="Calibri" pitchFamily="34" charset="0"/>
                <a:cs typeface="Calibri" pitchFamily="34" charset="0"/>
              </a:rPr>
              <a:t>Water Resources Operation and Planning </a:t>
            </a:r>
            <a:r>
              <a:rPr lang="en-US" sz="4000" b="1" dirty="0" smtClean="0">
                <a:solidFill>
                  <a:srgbClr val="0070C0"/>
                </a:solidFill>
                <a:latin typeface="Calibri" pitchFamily="34" charset="0"/>
                <a:cs typeface="Calibri" pitchFamily="34" charset="0"/>
              </a:rPr>
              <a:t> (WRPA)</a:t>
            </a:r>
          </a:p>
          <a:p>
            <a:pPr marL="365760" indent="-283464" eaLnBrk="1" fontAlgn="auto" hangingPunct="1">
              <a:spcAft>
                <a:spcPts val="0"/>
              </a:spcAft>
              <a:buClr>
                <a:srgbClr val="7030A0"/>
              </a:buClr>
              <a:buSzPct val="100000"/>
              <a:buNone/>
              <a:defRPr/>
            </a:pPr>
            <a:endParaRPr lang="en-US" b="1" dirty="0" smtClean="0">
              <a:solidFill>
                <a:srgbClr val="0070C0"/>
              </a:solidFill>
              <a:latin typeface="Calibri" pitchFamily="34" charset="0"/>
              <a:cs typeface="Calibri" pitchFamily="34" charset="0"/>
            </a:endParaRPr>
          </a:p>
          <a:p>
            <a:pPr marL="1087438" lvl="1" indent="-684213">
              <a:buClr>
                <a:srgbClr val="FF0000"/>
              </a:buClr>
              <a:buSzPct val="95000"/>
              <a:buFont typeface="Wingdings" pitchFamily="2" charset="2"/>
              <a:buChar char="ü"/>
              <a:defRPr/>
            </a:pPr>
            <a:r>
              <a:rPr lang="en-IN" sz="3600" b="1" dirty="0" smtClean="0">
                <a:solidFill>
                  <a:srgbClr val="00B050"/>
                </a:solidFill>
                <a:latin typeface="Calibri" pitchFamily="34" charset="0"/>
                <a:cs typeface="Calibri" pitchFamily="34" charset="0"/>
              </a:rPr>
              <a:t>Decision Support Systems Planning and applications</a:t>
            </a:r>
          </a:p>
          <a:p>
            <a:pPr marL="858838" lvl="1" indent="-455613">
              <a:buClr>
                <a:srgbClr val="FF0000"/>
              </a:buClr>
              <a:buSzPct val="95000"/>
              <a:buFont typeface="Wingdings" pitchFamily="2" charset="2"/>
              <a:buChar char="ü"/>
              <a:defRPr/>
            </a:pPr>
            <a:r>
              <a:rPr lang="en-IN" sz="3600" b="1" dirty="0" smtClean="0">
                <a:solidFill>
                  <a:srgbClr val="00B050"/>
                </a:solidFill>
                <a:latin typeface="Calibri" pitchFamily="34" charset="0"/>
                <a:cs typeface="Calibri" pitchFamily="34" charset="0"/>
              </a:rPr>
              <a:t>  Purpose Driven Studies </a:t>
            </a:r>
            <a:endParaRPr lang="en-US" sz="3600" b="1" dirty="0" smtClean="0">
              <a:solidFill>
                <a:srgbClr val="00B050"/>
              </a:solidFill>
              <a:latin typeface="Calibri" pitchFamily="34" charset="0"/>
              <a:cs typeface="Calibri" pitchFamily="34" charset="0"/>
            </a:endParaRPr>
          </a:p>
          <a:p>
            <a:pPr marL="858838" lvl="1" indent="-455613" eaLnBrk="1" fontAlgn="auto" hangingPunct="1">
              <a:spcAft>
                <a:spcPts val="0"/>
              </a:spcAft>
              <a:buClr>
                <a:srgbClr val="FF0000"/>
              </a:buClr>
              <a:buFont typeface="Wingdings" pitchFamily="2" charset="2"/>
              <a:buChar char="v"/>
              <a:defRPr/>
            </a:pPr>
            <a:endParaRPr lang="en-US" sz="3200" b="1" dirty="0" smtClean="0">
              <a:solidFill>
                <a:srgbClr val="002060"/>
              </a:solidFill>
              <a:latin typeface="Arial" pitchFamily="34" charset="0"/>
              <a:cs typeface="Arial" pitchFamily="34" charset="0"/>
            </a:endParaRPr>
          </a:p>
        </p:txBody>
      </p:sp>
      <p:sp>
        <p:nvSpPr>
          <p:cNvPr id="60418" name="Rectangle 2"/>
          <p:cNvSpPr>
            <a:spLocks noGrp="1" noChangeArrowheads="1"/>
          </p:cNvSpPr>
          <p:nvPr>
            <p:ph type="title"/>
          </p:nvPr>
        </p:nvSpPr>
        <p:spPr>
          <a:xfrm>
            <a:off x="0" y="0"/>
            <a:ext cx="9144000" cy="1071571"/>
          </a:xfrm>
          <a:solidFill>
            <a:srgbClr val="866DB7"/>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vert="horz" rtlCol="0" anchor="ctr" anchorCtr="0">
            <a:normAutofit fontScale="90000"/>
          </a:bodyPr>
          <a:lstStyle/>
          <a:p>
            <a:pPr algn="ctr">
              <a:defRPr/>
            </a:pPr>
            <a:r>
              <a:rPr sz="4000" b="1" dirty="0" smtClean="0">
                <a:solidFill>
                  <a:schemeClr val="tx1"/>
                </a:solidFill>
                <a:latin typeface="Calibri" pitchFamily="34" charset="0"/>
                <a:cs typeface="Calibri" pitchFamily="34" charset="0"/>
              </a:rPr>
              <a:t/>
            </a:r>
            <a:br>
              <a:rPr sz="4000" b="1" dirty="0" smtClean="0">
                <a:solidFill>
                  <a:schemeClr val="tx1"/>
                </a:solidFill>
                <a:latin typeface="Calibri" pitchFamily="34" charset="0"/>
                <a:cs typeface="Calibri" pitchFamily="34" charset="0"/>
              </a:rPr>
            </a:br>
            <a:r>
              <a:rPr sz="4900" b="1" dirty="0" smtClean="0">
                <a:solidFill>
                  <a:srgbClr val="FFC000"/>
                </a:solidFill>
                <a:latin typeface="Calibri" pitchFamily="34" charset="0"/>
                <a:cs typeface="Calibri" pitchFamily="34" charset="0"/>
              </a:rPr>
              <a:t>PROPOSED ACTIVITIES UNDER NHP</a:t>
            </a:r>
            <a:r>
              <a:rPr sz="4900" b="1" dirty="0" smtClean="0">
                <a:solidFill>
                  <a:schemeClr val="tx1"/>
                </a:solidFill>
                <a:latin typeface="Calibri" pitchFamily="34" charset="0"/>
                <a:cs typeface="Calibri" pitchFamily="34" charset="0"/>
              </a:rPr>
              <a:t/>
            </a:r>
            <a:br>
              <a:rPr sz="4900" b="1" dirty="0" smtClean="0">
                <a:solidFill>
                  <a:schemeClr val="tx1"/>
                </a:solidFill>
                <a:latin typeface="Calibri" pitchFamily="34" charset="0"/>
                <a:cs typeface="Calibri" pitchFamily="34" charset="0"/>
              </a:rPr>
            </a:br>
            <a:endParaRPr sz="4900" b="1" dirty="0" smtClean="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a:xfrm>
            <a:off x="357158" y="1214422"/>
            <a:ext cx="8601078" cy="5643578"/>
          </a:xfrm>
        </p:spPr>
        <p:txBody>
          <a:bodyPr>
            <a:normAutofit fontScale="77500" lnSpcReduction="20000"/>
          </a:bodyPr>
          <a:lstStyle/>
          <a:p>
            <a:pPr marL="517525" indent="-434975">
              <a:buClr>
                <a:srgbClr val="00682F"/>
              </a:buClr>
              <a:buSzPct val="100000"/>
              <a:buFont typeface="Wingdings" pitchFamily="2" charset="2"/>
              <a:buChar char="Ø"/>
              <a:defRPr/>
            </a:pPr>
            <a:r>
              <a:rPr lang="en-IN" sz="4300" b="1" dirty="0" smtClean="0">
                <a:solidFill>
                  <a:srgbClr val="C00000"/>
                </a:solidFill>
                <a:latin typeface="Calibri" pitchFamily="34" charset="0"/>
                <a:cs typeface="Calibri" pitchFamily="34" charset="0"/>
              </a:rPr>
              <a:t>Component D:</a:t>
            </a:r>
            <a:r>
              <a:rPr lang="en-IN" sz="4300" b="1" dirty="0" smtClean="0">
                <a:solidFill>
                  <a:srgbClr val="00682F"/>
                </a:solidFill>
                <a:latin typeface="Calibri" pitchFamily="34" charset="0"/>
                <a:cs typeface="Calibri" pitchFamily="34" charset="0"/>
              </a:rPr>
              <a:t> </a:t>
            </a:r>
            <a:r>
              <a:rPr lang="en-IN" sz="4300" b="1" dirty="0" smtClean="0">
                <a:solidFill>
                  <a:srgbClr val="0070C0"/>
                </a:solidFill>
                <a:latin typeface="Calibri" pitchFamily="34" charset="0"/>
                <a:cs typeface="Calibri" pitchFamily="34" charset="0"/>
              </a:rPr>
              <a:t>Institutions Capacity Enhancement (ICE)</a:t>
            </a:r>
          </a:p>
          <a:p>
            <a:pPr marL="858838" lvl="1" indent="-455613" fontAlgn="auto">
              <a:spcAft>
                <a:spcPts val="0"/>
              </a:spcAft>
              <a:buClr>
                <a:srgbClr val="FF0000"/>
              </a:buClr>
              <a:buSzPct val="95000"/>
              <a:buFont typeface="Wingdings" pitchFamily="2" charset="2"/>
              <a:buChar char="ü"/>
              <a:defRPr/>
            </a:pPr>
            <a:r>
              <a:rPr lang="en-IN" sz="4100" b="1" dirty="0" smtClean="0">
                <a:solidFill>
                  <a:srgbClr val="00B050"/>
                </a:solidFill>
                <a:latin typeface="Calibri" pitchFamily="34" charset="0"/>
                <a:cs typeface="Calibri" pitchFamily="34" charset="0"/>
              </a:rPr>
              <a:t>DSS Planning and applications</a:t>
            </a:r>
          </a:p>
          <a:p>
            <a:pPr marL="858838" lvl="1" indent="-455613" fontAlgn="auto">
              <a:spcAft>
                <a:spcPts val="0"/>
              </a:spcAft>
              <a:buClr>
                <a:srgbClr val="FF0000"/>
              </a:buClr>
              <a:buSzPct val="95000"/>
              <a:buFont typeface="Wingdings" pitchFamily="2" charset="2"/>
              <a:buChar char="ü"/>
              <a:defRPr/>
            </a:pPr>
            <a:r>
              <a:rPr lang="en-IN" sz="4100" b="1" dirty="0" smtClean="0">
                <a:solidFill>
                  <a:srgbClr val="00B050"/>
                </a:solidFill>
                <a:latin typeface="Calibri" pitchFamily="34" charset="0"/>
                <a:cs typeface="Calibri" pitchFamily="34" charset="0"/>
              </a:rPr>
              <a:t>Institutional Modernization Support, incl. Centre for excellence in Hydrologic modelling</a:t>
            </a:r>
          </a:p>
          <a:p>
            <a:pPr marL="858838" lvl="1" indent="-455613" fontAlgn="auto">
              <a:spcAft>
                <a:spcPts val="0"/>
              </a:spcAft>
              <a:buClr>
                <a:srgbClr val="FF0000"/>
              </a:buClr>
              <a:buSzPct val="95000"/>
              <a:buFont typeface="Wingdings" pitchFamily="2" charset="2"/>
              <a:buChar char="ü"/>
              <a:defRPr/>
            </a:pPr>
            <a:r>
              <a:rPr lang="en-IN" sz="4100" b="1" dirty="0" smtClean="0">
                <a:solidFill>
                  <a:srgbClr val="00B050"/>
                </a:solidFill>
                <a:latin typeface="Calibri" pitchFamily="34" charset="0"/>
                <a:cs typeface="Calibri" pitchFamily="34" charset="0"/>
              </a:rPr>
              <a:t>Strengthened Partnerships and study tours</a:t>
            </a:r>
          </a:p>
          <a:p>
            <a:pPr marL="858838" lvl="1" indent="-455613" fontAlgn="auto">
              <a:spcAft>
                <a:spcPts val="0"/>
              </a:spcAft>
              <a:buClr>
                <a:srgbClr val="FF0000"/>
              </a:buClr>
              <a:buSzPct val="95000"/>
              <a:buFont typeface="Wingdings" pitchFamily="2" charset="2"/>
              <a:buChar char="ü"/>
              <a:defRPr/>
            </a:pPr>
            <a:r>
              <a:rPr lang="en-IN" sz="4100" b="1" dirty="0" smtClean="0">
                <a:solidFill>
                  <a:srgbClr val="00B050"/>
                </a:solidFill>
                <a:latin typeface="Calibri" pitchFamily="34" charset="0"/>
                <a:cs typeface="Calibri" pitchFamily="34" charset="0"/>
              </a:rPr>
              <a:t>Class room Training/Meetings  and multi-media distance learning</a:t>
            </a:r>
          </a:p>
          <a:p>
            <a:pPr marL="858838" lvl="1" indent="-455613">
              <a:buClr>
                <a:srgbClr val="FF0000"/>
              </a:buClr>
              <a:buSzPct val="95000"/>
              <a:buFont typeface="Wingdings" pitchFamily="2" charset="2"/>
              <a:buChar char="ü"/>
              <a:defRPr/>
            </a:pPr>
            <a:r>
              <a:rPr lang="en-IN" sz="4100" b="1" dirty="0" smtClean="0">
                <a:solidFill>
                  <a:srgbClr val="00B050"/>
                </a:solidFill>
                <a:latin typeface="Calibri" pitchFamily="34" charset="0"/>
                <a:cs typeface="Calibri" pitchFamily="34" charset="0"/>
              </a:rPr>
              <a:t>Office infrastructure and furnishing, vehicles </a:t>
            </a:r>
          </a:p>
          <a:p>
            <a:pPr marL="858838" lvl="1" indent="-455613" fontAlgn="auto">
              <a:spcAft>
                <a:spcPts val="0"/>
              </a:spcAft>
              <a:buClr>
                <a:srgbClr val="FF0000"/>
              </a:buClr>
              <a:buSzPct val="95000"/>
              <a:buFont typeface="Wingdings" pitchFamily="2" charset="2"/>
              <a:buChar char="ü"/>
              <a:defRPr/>
            </a:pPr>
            <a:r>
              <a:rPr lang="en-IN" sz="4100" b="1" dirty="0" smtClean="0">
                <a:solidFill>
                  <a:srgbClr val="00B050"/>
                </a:solidFill>
                <a:latin typeface="Calibri" pitchFamily="34" charset="0"/>
                <a:cs typeface="Calibri" pitchFamily="34" charset="0"/>
              </a:rPr>
              <a:t>Incremental staff cost </a:t>
            </a:r>
          </a:p>
          <a:p>
            <a:pPr marL="858838" lvl="1" indent="-455613" fontAlgn="auto">
              <a:spcAft>
                <a:spcPts val="0"/>
              </a:spcAft>
              <a:buClr>
                <a:srgbClr val="FF0000"/>
              </a:buClr>
              <a:buSzPct val="95000"/>
              <a:buFont typeface="Wingdings" pitchFamily="2" charset="2"/>
              <a:buChar char="ü"/>
              <a:defRPr/>
            </a:pPr>
            <a:r>
              <a:rPr lang="en-IN" sz="4100" b="1" dirty="0" smtClean="0">
                <a:solidFill>
                  <a:srgbClr val="00B050"/>
                </a:solidFill>
                <a:latin typeface="Calibri" pitchFamily="34" charset="0"/>
                <a:cs typeface="Calibri" pitchFamily="34" charset="0"/>
              </a:rPr>
              <a:t>O &amp; M cost</a:t>
            </a:r>
            <a:endParaRPr lang="en-US" sz="4100" b="1" dirty="0" smtClean="0">
              <a:solidFill>
                <a:srgbClr val="00B050"/>
              </a:solidFill>
              <a:latin typeface="Calibri" pitchFamily="34" charset="0"/>
              <a:cs typeface="Calibri" pitchFamily="34" charset="0"/>
            </a:endParaRPr>
          </a:p>
        </p:txBody>
      </p:sp>
      <p:sp>
        <p:nvSpPr>
          <p:cNvPr id="61442" name="Rectangle 2"/>
          <p:cNvSpPr>
            <a:spLocks noGrp="1" noChangeArrowheads="1"/>
          </p:cNvSpPr>
          <p:nvPr>
            <p:ph type="title"/>
          </p:nvPr>
        </p:nvSpPr>
        <p:spPr>
          <a:xfrm>
            <a:off x="0" y="0"/>
            <a:ext cx="9144000" cy="988997"/>
          </a:xfrm>
          <a:solidFill>
            <a:srgbClr val="866DB7"/>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vert="horz" rtlCol="0" anchor="ctr" anchorCtr="0">
            <a:normAutofit fontScale="90000"/>
          </a:bodyPr>
          <a:lstStyle/>
          <a:p>
            <a:pPr algn="ctr" fontAlgn="auto">
              <a:spcAft>
                <a:spcPts val="0"/>
              </a:spcAft>
              <a:defRPr/>
            </a:pPr>
            <a:r>
              <a:rPr sz="3600" b="1" dirty="0" smtClean="0">
                <a:solidFill>
                  <a:schemeClr val="tx1"/>
                </a:solidFill>
                <a:latin typeface="Calibri" pitchFamily="34" charset="0"/>
                <a:cs typeface="Calibri" pitchFamily="34" charset="0"/>
              </a:rPr>
              <a:t/>
            </a:r>
            <a:br>
              <a:rPr sz="3600" b="1" dirty="0" smtClean="0">
                <a:solidFill>
                  <a:schemeClr val="tx1"/>
                </a:solidFill>
                <a:latin typeface="Calibri" pitchFamily="34" charset="0"/>
                <a:cs typeface="Calibri" pitchFamily="34" charset="0"/>
              </a:rPr>
            </a:br>
            <a:r>
              <a:rPr sz="4900" b="1" dirty="0" smtClean="0">
                <a:solidFill>
                  <a:srgbClr val="FFC000"/>
                </a:solidFill>
                <a:latin typeface="Calibri" pitchFamily="34" charset="0"/>
                <a:cs typeface="Calibri" pitchFamily="34" charset="0"/>
              </a:rPr>
              <a:t>PROPOSED ACTIVITIES UNDER NHP</a:t>
            </a:r>
            <a:br>
              <a:rPr sz="4900" b="1" dirty="0" smtClean="0">
                <a:solidFill>
                  <a:srgbClr val="FFC000"/>
                </a:solidFill>
                <a:latin typeface="Calibri" pitchFamily="34" charset="0"/>
                <a:cs typeface="Calibri" pitchFamily="34" charset="0"/>
              </a:rPr>
            </a:br>
            <a:endParaRPr sz="4900" b="1" dirty="0" smtClean="0">
              <a:solidFill>
                <a:srgbClr val="FFC000"/>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Box 3"/>
          <p:cNvSpPr txBox="1">
            <a:spLocks noChangeArrowheads="1"/>
          </p:cNvSpPr>
          <p:nvPr/>
        </p:nvSpPr>
        <p:spPr bwMode="auto">
          <a:xfrm>
            <a:off x="323528" y="4413155"/>
            <a:ext cx="8280920" cy="1646605"/>
          </a:xfrm>
          <a:prstGeom prst="rect">
            <a:avLst/>
          </a:prstGeom>
          <a:noFill/>
          <a:ln w="9525">
            <a:noFill/>
            <a:miter lim="800000"/>
            <a:headEnd/>
            <a:tailEnd/>
          </a:ln>
        </p:spPr>
        <p:txBody>
          <a:bodyPr wrap="square">
            <a:spAutoFit/>
          </a:bodyPr>
          <a:lstStyle/>
          <a:p>
            <a:pPr marL="858838" lvl="1" indent="-455613" algn="just">
              <a:spcBef>
                <a:spcPts val="300"/>
              </a:spcBef>
              <a:buClr>
                <a:srgbClr val="FF0000"/>
              </a:buClr>
              <a:buSzPct val="100000"/>
              <a:defRPr/>
            </a:pPr>
            <a:r>
              <a:rPr lang="en-US" sz="2400" dirty="0" smtClean="0">
                <a:solidFill>
                  <a:srgbClr val="00B050"/>
                </a:solidFill>
                <a:latin typeface="Calibri" pitchFamily="34" charset="0"/>
                <a:cs typeface="Calibri" pitchFamily="34" charset="0"/>
              </a:rPr>
              <a:t>	</a:t>
            </a:r>
          </a:p>
          <a:p>
            <a:pPr marL="858838" lvl="1" indent="-455613" algn="just">
              <a:spcBef>
                <a:spcPts val="300"/>
              </a:spcBef>
              <a:buClr>
                <a:srgbClr val="FF0000"/>
              </a:buClr>
              <a:buSzPct val="100000"/>
              <a:defRPr/>
            </a:pPr>
            <a:r>
              <a:rPr lang="en-US" sz="2400" dirty="0" smtClean="0">
                <a:solidFill>
                  <a:srgbClr val="00B050"/>
                </a:solidFill>
                <a:latin typeface="Calibri" pitchFamily="34" charset="0"/>
                <a:cs typeface="Arial" pitchFamily="34" charset="0"/>
              </a:rPr>
              <a:t>	D</a:t>
            </a:r>
            <a:r>
              <a:rPr lang="en-US" sz="2400" dirty="0" smtClean="0">
                <a:solidFill>
                  <a:srgbClr val="00B050"/>
                </a:solidFill>
                <a:latin typeface="Arial" pitchFamily="34" charset="0"/>
                <a:cs typeface="Arial" pitchFamily="34" charset="0"/>
              </a:rPr>
              <a:t>etailed guidelines for these tasks are under preparation. </a:t>
            </a:r>
          </a:p>
          <a:p>
            <a:pPr marL="858838" lvl="1" indent="-455613" algn="just">
              <a:spcBef>
                <a:spcPts val="300"/>
              </a:spcBef>
              <a:buClr>
                <a:srgbClr val="FF0000"/>
              </a:buClr>
              <a:buSzPct val="100000"/>
              <a:defRPr/>
            </a:pPr>
            <a:r>
              <a:rPr lang="en-US" sz="2400" dirty="0" smtClean="0">
                <a:solidFill>
                  <a:srgbClr val="00B050"/>
                </a:solidFill>
                <a:latin typeface="Arial" pitchFamily="34" charset="0"/>
                <a:cs typeface="Arial" pitchFamily="34" charset="0"/>
              </a:rPr>
              <a:t>	TOR for these tasks have been prepared. </a:t>
            </a:r>
            <a:endParaRPr lang="en-IN" sz="2400" dirty="0">
              <a:solidFill>
                <a:srgbClr val="FF0000"/>
              </a:solidFill>
              <a:latin typeface="Arial" pitchFamily="34" charset="0"/>
              <a:cs typeface="Arial" pitchFamily="34" charset="0"/>
            </a:endParaRPr>
          </a:p>
        </p:txBody>
      </p:sp>
      <p:sp>
        <p:nvSpPr>
          <p:cNvPr id="25603" name="TextBox 4"/>
          <p:cNvSpPr txBox="1">
            <a:spLocks noChangeArrowheads="1"/>
          </p:cNvSpPr>
          <p:nvPr/>
        </p:nvSpPr>
        <p:spPr bwMode="auto">
          <a:xfrm>
            <a:off x="714348" y="1071546"/>
            <a:ext cx="7885112" cy="3785652"/>
          </a:xfrm>
          <a:prstGeom prst="rect">
            <a:avLst/>
          </a:prstGeom>
          <a:noFill/>
          <a:ln w="9525">
            <a:noFill/>
            <a:miter lim="800000"/>
            <a:headEnd/>
            <a:tailEnd/>
          </a:ln>
        </p:spPr>
        <p:txBody>
          <a:bodyPr wrap="square">
            <a:spAutoFit/>
          </a:bodyPr>
          <a:lstStyle/>
          <a:p>
            <a:pPr algn="ctr">
              <a:defRPr/>
            </a:pPr>
            <a:endParaRPr lang="en-US" sz="2400" dirty="0">
              <a:solidFill>
                <a:srgbClr val="002060"/>
              </a:solidFill>
              <a:cs typeface="Arial" pitchFamily="34" charset="0"/>
            </a:endParaRPr>
          </a:p>
          <a:p>
            <a:pPr algn="just">
              <a:defRPr/>
            </a:pPr>
            <a:r>
              <a:rPr lang="en-IN" sz="2400" dirty="0" smtClean="0">
                <a:solidFill>
                  <a:srgbClr val="FF0000"/>
                </a:solidFill>
                <a:latin typeface="Arial" pitchFamily="34" charset="0"/>
                <a:cs typeface="Arial" pitchFamily="34" charset="0"/>
              </a:rPr>
              <a:t>NIH is assigned with two important tasks in </a:t>
            </a:r>
            <a:r>
              <a:rPr lang="en-IN" sz="2400" dirty="0" err="1" smtClean="0">
                <a:solidFill>
                  <a:srgbClr val="FF0000"/>
                </a:solidFill>
                <a:latin typeface="Arial" pitchFamily="34" charset="0"/>
                <a:cs typeface="Arial" pitchFamily="34" charset="0"/>
              </a:rPr>
              <a:t>NHP</a:t>
            </a:r>
            <a:r>
              <a:rPr lang="en-IN" sz="2400" dirty="0" smtClean="0">
                <a:solidFill>
                  <a:srgbClr val="FF0000"/>
                </a:solidFill>
                <a:latin typeface="Arial" pitchFamily="34" charset="0"/>
                <a:cs typeface="Arial" pitchFamily="34" charset="0"/>
              </a:rPr>
              <a:t>:</a:t>
            </a:r>
          </a:p>
          <a:p>
            <a:pPr algn="just">
              <a:defRPr/>
            </a:pPr>
            <a:endParaRPr lang="en-IN" sz="2400" dirty="0" smtClean="0">
              <a:solidFill>
                <a:srgbClr val="FF0000"/>
              </a:solidFill>
              <a:latin typeface="Arial" pitchFamily="34" charset="0"/>
              <a:cs typeface="Arial" pitchFamily="34" charset="0"/>
            </a:endParaRPr>
          </a:p>
          <a:p>
            <a:pPr marL="457200" indent="-457200" algn="just">
              <a:buAutoNum type="arabicPeriod"/>
              <a:defRPr/>
            </a:pPr>
            <a:r>
              <a:rPr lang="en-IN" sz="2400" dirty="0" smtClean="0">
                <a:solidFill>
                  <a:srgbClr val="FF0000"/>
                </a:solidFill>
                <a:latin typeface="Arial" pitchFamily="34" charset="0"/>
                <a:cs typeface="Arial" pitchFamily="34" charset="0"/>
              </a:rPr>
              <a:t>Planning and organising the training programmes for capacity building of the participating agencies. </a:t>
            </a:r>
          </a:p>
          <a:p>
            <a:pPr marL="457200" indent="-457200" algn="just">
              <a:buAutoNum type="arabicPeriod"/>
              <a:defRPr/>
            </a:pPr>
            <a:endParaRPr lang="en-IN" sz="2400" dirty="0" smtClean="0">
              <a:solidFill>
                <a:srgbClr val="FF0000"/>
              </a:solidFill>
              <a:latin typeface="Arial" pitchFamily="34" charset="0"/>
              <a:cs typeface="Arial" pitchFamily="34" charset="0"/>
            </a:endParaRPr>
          </a:p>
          <a:p>
            <a:pPr marL="457200" indent="-457200" algn="just">
              <a:buAutoNum type="arabicPeriod"/>
              <a:defRPr/>
            </a:pPr>
            <a:r>
              <a:rPr lang="en-IN" sz="2400" dirty="0" smtClean="0">
                <a:solidFill>
                  <a:srgbClr val="FF0000"/>
                </a:solidFill>
                <a:latin typeface="Arial" pitchFamily="34" charset="0"/>
                <a:cs typeface="Arial" pitchFamily="34" charset="0"/>
              </a:rPr>
              <a:t>Purpose Driven Studies (</a:t>
            </a:r>
            <a:r>
              <a:rPr lang="en-IN" sz="2400" dirty="0" err="1" smtClean="0">
                <a:solidFill>
                  <a:srgbClr val="FF0000"/>
                </a:solidFill>
                <a:latin typeface="Arial" pitchFamily="34" charset="0"/>
                <a:cs typeface="Arial" pitchFamily="34" charset="0"/>
              </a:rPr>
              <a:t>PDS</a:t>
            </a:r>
            <a:r>
              <a:rPr lang="en-IN" sz="2400" dirty="0" smtClean="0">
                <a:solidFill>
                  <a:srgbClr val="FF0000"/>
                </a:solidFill>
                <a:latin typeface="Arial" pitchFamily="34" charset="0"/>
                <a:cs typeface="Arial" pitchFamily="34" charset="0"/>
              </a:rPr>
              <a:t>): Initiation, Review and Monitoring. </a:t>
            </a:r>
          </a:p>
          <a:p>
            <a:pPr marL="457200" indent="-457200" algn="just">
              <a:buAutoNum type="arabicPeriod"/>
              <a:defRPr/>
            </a:pPr>
            <a:endParaRPr lang="en-IN" sz="2400" dirty="0">
              <a:solidFill>
                <a:srgbClr val="FF0000"/>
              </a:solidFill>
              <a:latin typeface="Arial" pitchFamily="34" charset="0"/>
              <a:cs typeface="Arial" pitchFamily="34" charset="0"/>
            </a:endParaRPr>
          </a:p>
        </p:txBody>
      </p:sp>
      <p:sp>
        <p:nvSpPr>
          <p:cNvPr id="4" name="TextBox 3"/>
          <p:cNvSpPr txBox="1"/>
          <p:nvPr/>
        </p:nvSpPr>
        <p:spPr>
          <a:xfrm>
            <a:off x="0" y="0"/>
            <a:ext cx="9144000" cy="1142984"/>
          </a:xfrm>
          <a:prstGeom prst="rect">
            <a:avLst/>
          </a:prstGeom>
          <a:solidFill>
            <a:srgbClr val="866DB7"/>
          </a:solidFill>
          <a:ln w="6350" cap="rnd">
            <a:noFill/>
          </a:ln>
          <a:scene3d>
            <a:camera prst="orthographicFront"/>
            <a:lightRig rig="threePt" dir="t"/>
          </a:scene3d>
          <a:sp3d>
            <a:bevelT/>
          </a:sp3d>
        </p:spPr>
        <p:style>
          <a:lnRef idx="3">
            <a:schemeClr val="lt1"/>
          </a:lnRef>
          <a:fillRef idx="1">
            <a:schemeClr val="accent5"/>
          </a:fillRef>
          <a:effectRef idx="1">
            <a:schemeClr val="accent5"/>
          </a:effectRef>
          <a:fontRef idx="minor">
            <a:schemeClr val="lt1"/>
          </a:fontRef>
        </p:style>
        <p:txBody>
          <a:bodyPr vert="horz" rtlCol="0" anchor="ctr" anchorCtr="0">
            <a:normAutofit fontScale="97500" lnSpcReduction="10000"/>
          </a:bodyPr>
          <a:lstStyle/>
          <a:p>
            <a:pPr algn="ctr" fontAlgn="auto">
              <a:spcAft>
                <a:spcPts val="0"/>
              </a:spcAft>
              <a:defRPr/>
            </a:pPr>
            <a:endParaRPr lang="en-US" sz="32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endParaRPr>
          </a:p>
          <a:p>
            <a:pPr algn="ctr" fontAlgn="auto">
              <a:spcAft>
                <a:spcPts val="0"/>
              </a:spcAft>
              <a:defRPr/>
            </a:pPr>
            <a:r>
              <a:rPr lang="en-US" sz="32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rPr>
              <a:t>   </a:t>
            </a:r>
            <a:r>
              <a:rPr lang="en-US" sz="4500" spc="-100" dirty="0" smtClean="0">
                <a:ln w="3200">
                  <a:solidFill>
                    <a:schemeClr val="bg2">
                      <a:shade val="75000"/>
                      <a:alpha val="25000"/>
                    </a:schemeClr>
                  </a:solidFill>
                  <a:prstDash val="solid"/>
                  <a:round/>
                </a:ln>
                <a:solidFill>
                  <a:srgbClr val="FFC000"/>
                </a:solidFill>
                <a:effectLst>
                  <a:innerShdw blurRad="50800" dist="25400" dir="13500000">
                    <a:prstClr val="black">
                      <a:alpha val="70000"/>
                    </a:prstClr>
                  </a:innerShdw>
                </a:effectLst>
                <a:latin typeface="Calibri" pitchFamily="34" charset="0"/>
                <a:cs typeface="Calibri" pitchFamily="34" charset="0"/>
              </a:rPr>
              <a:t>TRAINING AND PDS</a:t>
            </a:r>
          </a:p>
          <a:p>
            <a:pPr algn="ctr" fontAlgn="auto">
              <a:spcAft>
                <a:spcPts val="0"/>
              </a:spcAft>
              <a:defRPr/>
            </a:pPr>
            <a:endParaRPr lang="en-US" sz="3200" spc="-100" dirty="0" smtClean="0">
              <a:ln w="3200">
                <a:solidFill>
                  <a:schemeClr val="bg2">
                    <a:shade val="75000"/>
                    <a:alpha val="25000"/>
                  </a:schemeClr>
                </a:solidFill>
                <a:prstDash val="solid"/>
                <a:round/>
              </a:ln>
              <a:solidFill>
                <a:schemeClr val="tx1"/>
              </a:solidFill>
              <a:effectLst>
                <a:innerShdw blurRad="50800" dist="25400" dir="13500000">
                  <a:prstClr val="black">
                    <a:alpha val="70000"/>
                  </a:prstClr>
                </a:innerShdw>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4178</TotalTime>
  <Words>1206</Words>
  <Application>Microsoft Office PowerPoint</Application>
  <PresentationFormat>On-screen Show (4:3)</PresentationFormat>
  <Paragraphs>261</Paragraphs>
  <Slides>25</Slides>
  <Notes>9</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Paper</vt:lpstr>
      <vt:lpstr>                              PROJECT IMPLEMENTATION PLAN              FOR  NATIONAL HYDROLOGY PROJECT </vt:lpstr>
      <vt:lpstr>        ACTIVITIES  CARRIED OUT DURING HYDROLOGY PROJECT HP-I </vt:lpstr>
      <vt:lpstr>  ACTIVITIES  CARRIED OUT DURING HYDROLOGY PROJECT HP-II</vt:lpstr>
      <vt:lpstr>PROJECT IMPLEMENTATION PLAN (PIP)  NATIONAL HYDROLOGY PROJECT (NHP) </vt:lpstr>
      <vt:lpstr>COMPONENTS OF NHP</vt:lpstr>
      <vt:lpstr> PROPOSED ACTIVITIES UNDER NHP </vt:lpstr>
      <vt:lpstr> PROPOSED ACTIVITIES UNDER NHP </vt:lpstr>
      <vt:lpstr> PROPOSED ACTIVITIES UNDER NHP </vt:lpstr>
      <vt:lpstr>Slide 9</vt:lpstr>
      <vt:lpstr>Slide 10</vt:lpstr>
      <vt:lpstr>Slide 11</vt:lpstr>
      <vt:lpstr>Slide 12</vt:lpstr>
      <vt:lpstr>Slide 13</vt:lpstr>
      <vt:lpstr>Slide 14</vt:lpstr>
      <vt:lpstr>Slide 15</vt:lpstr>
      <vt:lpstr>Slide 16</vt:lpstr>
      <vt:lpstr>Slide 17</vt:lpstr>
      <vt:lpstr>Components</vt:lpstr>
      <vt:lpstr>Centre for excellence for  Hydrologic  modelling</vt:lpstr>
      <vt:lpstr>Facilities and Resources Required</vt:lpstr>
      <vt:lpstr>       Strengthened Partnerships and study tours       </vt:lpstr>
      <vt:lpstr> BUDGET AT A GLANCE UNDER NHP </vt:lpstr>
      <vt:lpstr> BUDGET AT A GLANCE UNDER NHP </vt:lpstr>
      <vt:lpstr>     BUDGET AT A GLANCE UNDER NHP     </vt:lpstr>
      <vt:lpstr>Slide 25</vt:lpstr>
    </vt:vector>
  </TitlesOfParts>
  <Company>nih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PROPOSAL FOR HYDROLOGY PROJECT - PHASE II</dc:title>
  <dc:creator>akl</dc:creator>
  <cp:lastModifiedBy>hp 1</cp:lastModifiedBy>
  <cp:revision>244</cp:revision>
  <cp:lastPrinted>2006-05-02T04:27:39Z</cp:lastPrinted>
  <dcterms:created xsi:type="dcterms:W3CDTF">2003-09-19T12:26:27Z</dcterms:created>
  <dcterms:modified xsi:type="dcterms:W3CDTF">2015-09-13T11:57:36Z</dcterms:modified>
</cp:coreProperties>
</file>